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 id="2147483654" r:id="rId2"/>
    <p:sldMasterId id="2147483655" r:id="rId3"/>
  </p:sldMasterIdLst>
  <p:notesMasterIdLst>
    <p:notesMasterId r:id="rId47"/>
  </p:notesMasterIdLst>
  <p:handoutMasterIdLst>
    <p:handoutMasterId r:id="rId48"/>
  </p:handoutMasterIdLst>
  <p:sldIdLst>
    <p:sldId id="256" r:id="rId4"/>
    <p:sldId id="262" r:id="rId5"/>
    <p:sldId id="411" r:id="rId6"/>
    <p:sldId id="412" r:id="rId7"/>
    <p:sldId id="339" r:id="rId8"/>
    <p:sldId id="389" r:id="rId9"/>
    <p:sldId id="346" r:id="rId10"/>
    <p:sldId id="405" r:id="rId11"/>
    <p:sldId id="375" r:id="rId12"/>
    <p:sldId id="345" r:id="rId13"/>
    <p:sldId id="377" r:id="rId14"/>
    <p:sldId id="369" r:id="rId15"/>
    <p:sldId id="406" r:id="rId16"/>
    <p:sldId id="353" r:id="rId17"/>
    <p:sldId id="354" r:id="rId18"/>
    <p:sldId id="401" r:id="rId19"/>
    <p:sldId id="347" r:id="rId20"/>
    <p:sldId id="331" r:id="rId21"/>
    <p:sldId id="408" r:id="rId22"/>
    <p:sldId id="407" r:id="rId23"/>
    <p:sldId id="410" r:id="rId24"/>
    <p:sldId id="404" r:id="rId25"/>
    <p:sldId id="378" r:id="rId26"/>
    <p:sldId id="388" r:id="rId27"/>
    <p:sldId id="286" r:id="rId28"/>
    <p:sldId id="357" r:id="rId29"/>
    <p:sldId id="282" r:id="rId30"/>
    <p:sldId id="284" r:id="rId31"/>
    <p:sldId id="366" r:id="rId32"/>
    <p:sldId id="361" r:id="rId33"/>
    <p:sldId id="390" r:id="rId34"/>
    <p:sldId id="391" r:id="rId35"/>
    <p:sldId id="392" r:id="rId36"/>
    <p:sldId id="393" r:id="rId37"/>
    <p:sldId id="394" r:id="rId38"/>
    <p:sldId id="395" r:id="rId39"/>
    <p:sldId id="396" r:id="rId40"/>
    <p:sldId id="397" r:id="rId41"/>
    <p:sldId id="398" r:id="rId42"/>
    <p:sldId id="320" r:id="rId43"/>
    <p:sldId id="400" r:id="rId44"/>
    <p:sldId id="403" r:id="rId45"/>
    <p:sldId id="322" r:id="rId46"/>
  </p:sldIdLst>
  <p:sldSz cx="9144000" cy="6858000" type="screen4x3"/>
  <p:notesSz cx="6985000" cy="9271000"/>
  <p:defaultTextStyle>
    <a:defPPr>
      <a:defRPr lang="en-US"/>
    </a:defPPr>
    <a:lvl1pPr algn="l" rtl="0" fontAlgn="base">
      <a:spcBef>
        <a:spcPct val="0"/>
      </a:spcBef>
      <a:spcAft>
        <a:spcPct val="0"/>
      </a:spcAft>
      <a:defRPr sz="1500" b="1" kern="1200">
        <a:solidFill>
          <a:schemeClr val="hlink"/>
        </a:solidFill>
        <a:latin typeface="Arial" charset="0"/>
        <a:ea typeface="+mn-ea"/>
        <a:cs typeface="Arial" charset="0"/>
      </a:defRPr>
    </a:lvl1pPr>
    <a:lvl2pPr marL="457200" algn="l" rtl="0" fontAlgn="base">
      <a:spcBef>
        <a:spcPct val="0"/>
      </a:spcBef>
      <a:spcAft>
        <a:spcPct val="0"/>
      </a:spcAft>
      <a:defRPr sz="1500" b="1" kern="1200">
        <a:solidFill>
          <a:schemeClr val="hlink"/>
        </a:solidFill>
        <a:latin typeface="Arial" charset="0"/>
        <a:ea typeface="+mn-ea"/>
        <a:cs typeface="Arial" charset="0"/>
      </a:defRPr>
    </a:lvl2pPr>
    <a:lvl3pPr marL="914400" algn="l" rtl="0" fontAlgn="base">
      <a:spcBef>
        <a:spcPct val="0"/>
      </a:spcBef>
      <a:spcAft>
        <a:spcPct val="0"/>
      </a:spcAft>
      <a:defRPr sz="1500" b="1" kern="1200">
        <a:solidFill>
          <a:schemeClr val="hlink"/>
        </a:solidFill>
        <a:latin typeface="Arial" charset="0"/>
        <a:ea typeface="+mn-ea"/>
        <a:cs typeface="Arial" charset="0"/>
      </a:defRPr>
    </a:lvl3pPr>
    <a:lvl4pPr marL="1371600" algn="l" rtl="0" fontAlgn="base">
      <a:spcBef>
        <a:spcPct val="0"/>
      </a:spcBef>
      <a:spcAft>
        <a:spcPct val="0"/>
      </a:spcAft>
      <a:defRPr sz="1500" b="1" kern="1200">
        <a:solidFill>
          <a:schemeClr val="hlink"/>
        </a:solidFill>
        <a:latin typeface="Arial" charset="0"/>
        <a:ea typeface="+mn-ea"/>
        <a:cs typeface="Arial" charset="0"/>
      </a:defRPr>
    </a:lvl4pPr>
    <a:lvl5pPr marL="1828800" algn="l" rtl="0" fontAlgn="base">
      <a:spcBef>
        <a:spcPct val="0"/>
      </a:spcBef>
      <a:spcAft>
        <a:spcPct val="0"/>
      </a:spcAft>
      <a:defRPr sz="1500" b="1" kern="1200">
        <a:solidFill>
          <a:schemeClr val="hlink"/>
        </a:solidFill>
        <a:latin typeface="Arial" charset="0"/>
        <a:ea typeface="+mn-ea"/>
        <a:cs typeface="Arial" charset="0"/>
      </a:defRPr>
    </a:lvl5pPr>
    <a:lvl6pPr marL="2286000" algn="l" defTabSz="914400" rtl="0" eaLnBrk="1" latinLnBrk="0" hangingPunct="1">
      <a:defRPr sz="1500" b="1" kern="1200">
        <a:solidFill>
          <a:schemeClr val="hlink"/>
        </a:solidFill>
        <a:latin typeface="Arial" charset="0"/>
        <a:ea typeface="+mn-ea"/>
        <a:cs typeface="Arial" charset="0"/>
      </a:defRPr>
    </a:lvl6pPr>
    <a:lvl7pPr marL="2743200" algn="l" defTabSz="914400" rtl="0" eaLnBrk="1" latinLnBrk="0" hangingPunct="1">
      <a:defRPr sz="1500" b="1" kern="1200">
        <a:solidFill>
          <a:schemeClr val="hlink"/>
        </a:solidFill>
        <a:latin typeface="Arial" charset="0"/>
        <a:ea typeface="+mn-ea"/>
        <a:cs typeface="Arial" charset="0"/>
      </a:defRPr>
    </a:lvl7pPr>
    <a:lvl8pPr marL="3200400" algn="l" defTabSz="914400" rtl="0" eaLnBrk="1" latinLnBrk="0" hangingPunct="1">
      <a:defRPr sz="1500" b="1" kern="1200">
        <a:solidFill>
          <a:schemeClr val="hlink"/>
        </a:solidFill>
        <a:latin typeface="Arial" charset="0"/>
        <a:ea typeface="+mn-ea"/>
        <a:cs typeface="Arial" charset="0"/>
      </a:defRPr>
    </a:lvl8pPr>
    <a:lvl9pPr marL="3657600" algn="l" defTabSz="914400" rtl="0" eaLnBrk="1" latinLnBrk="0" hangingPunct="1">
      <a:defRPr sz="1500" b="1" kern="1200">
        <a:solidFill>
          <a:schemeClr val="hlink"/>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1C14D"/>
    <a:srgbClr val="4072C2"/>
    <a:srgbClr val="0000FF"/>
    <a:srgbClr val="7AFAF7"/>
    <a:srgbClr val="FFFFCC"/>
    <a:srgbClr val="1F5F25"/>
    <a:srgbClr val="26742D"/>
    <a:srgbClr val="2B85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434" autoAdjust="0"/>
    <p:restoredTop sz="98922" autoAdjust="0"/>
  </p:normalViewPr>
  <p:slideViewPr>
    <p:cSldViewPr snapToGrid="0">
      <p:cViewPr varScale="1">
        <p:scale>
          <a:sx n="103" d="100"/>
          <a:sy n="103" d="100"/>
        </p:scale>
        <p:origin x="-1363"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snapToGrid="0">
      <p:cViewPr varScale="1">
        <p:scale>
          <a:sx n="87" d="100"/>
          <a:sy n="87" d="100"/>
        </p:scale>
        <p:origin x="-3786" y="-84"/>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670300" cy="463550"/>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defTabSz="927100" eaLnBrk="0" hangingPunct="0">
              <a:spcBef>
                <a:spcPct val="50000"/>
              </a:spcBef>
              <a:buClrTx/>
              <a:buFontTx/>
              <a:buNone/>
              <a:defRPr sz="1200" dirty="0">
                <a:solidFill>
                  <a:schemeClr val="tx1"/>
                </a:solidFill>
              </a:defRPr>
            </a:lvl1pPr>
          </a:lstStyle>
          <a:p>
            <a:pPr>
              <a:defRPr/>
            </a:pPr>
            <a:r>
              <a:rPr lang="en-US"/>
              <a:t>Information Management for System z</a:t>
            </a:r>
          </a:p>
        </p:txBody>
      </p:sp>
      <p:sp>
        <p:nvSpPr>
          <p:cNvPr id="37891" name="Rectangle 3"/>
          <p:cNvSpPr>
            <a:spLocks noGrp="1" noChangeArrowheads="1"/>
          </p:cNvSpPr>
          <p:nvPr>
            <p:ph type="dt" sz="quarter" idx="1"/>
          </p:nvPr>
        </p:nvSpPr>
        <p:spPr bwMode="auto">
          <a:xfrm>
            <a:off x="5218113" y="0"/>
            <a:ext cx="1766887" cy="463550"/>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algn="r" defTabSz="927100" eaLnBrk="0" hangingPunct="0">
              <a:spcBef>
                <a:spcPct val="50000"/>
              </a:spcBef>
              <a:buClrTx/>
              <a:buFontTx/>
              <a:buNone/>
              <a:defRPr sz="1200">
                <a:solidFill>
                  <a:schemeClr val="tx1"/>
                </a:solidFill>
              </a:defRPr>
            </a:lvl1pPr>
          </a:lstStyle>
          <a:p>
            <a:pPr>
              <a:defRPr/>
            </a:pPr>
            <a:fld id="{2DB6EA8E-683C-499D-969B-2EB9B5546C29}" type="datetime1">
              <a:rPr lang="en-US"/>
              <a:pPr>
                <a:defRPr/>
              </a:pPr>
              <a:t>4/9/2014</a:t>
            </a:fld>
            <a:endParaRPr lang="en-US" dirty="0"/>
          </a:p>
        </p:txBody>
      </p:sp>
      <p:sp>
        <p:nvSpPr>
          <p:cNvPr id="37892" name="Rectangle 4"/>
          <p:cNvSpPr>
            <a:spLocks noGrp="1" noChangeArrowheads="1"/>
          </p:cNvSpPr>
          <p:nvPr>
            <p:ph type="ftr" sz="quarter" idx="2"/>
          </p:nvPr>
        </p:nvSpPr>
        <p:spPr bwMode="auto">
          <a:xfrm>
            <a:off x="0" y="8807450"/>
            <a:ext cx="4665663"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defTabSz="927100" eaLnBrk="0" hangingPunct="0">
              <a:spcBef>
                <a:spcPct val="50000"/>
              </a:spcBef>
              <a:buClrTx/>
              <a:buFontTx/>
              <a:buNone/>
              <a:defRPr sz="1000" dirty="0">
                <a:solidFill>
                  <a:schemeClr val="tx1"/>
                </a:solidFill>
              </a:defRPr>
            </a:lvl1pPr>
          </a:lstStyle>
          <a:p>
            <a:pPr>
              <a:defRPr/>
            </a:pPr>
            <a:r>
              <a:rPr lang="en-US"/>
              <a:t>2014 WW Tech Sales Boot Camp - Jan 27th to Jan 31st</a:t>
            </a:r>
          </a:p>
        </p:txBody>
      </p:sp>
      <p:sp>
        <p:nvSpPr>
          <p:cNvPr id="37893" name="Rectangle 5"/>
          <p:cNvSpPr>
            <a:spLocks noGrp="1" noChangeArrowheads="1"/>
          </p:cNvSpPr>
          <p:nvPr>
            <p:ph type="sldNum" sz="quarter" idx="3"/>
          </p:nvPr>
        </p:nvSpPr>
        <p:spPr bwMode="auto">
          <a:xfrm>
            <a:off x="5835650" y="8807450"/>
            <a:ext cx="1149350"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algn="r" defTabSz="927100" eaLnBrk="0" hangingPunct="0">
              <a:spcBef>
                <a:spcPct val="50000"/>
              </a:spcBef>
              <a:buClrTx/>
              <a:buFontTx/>
              <a:buNone/>
              <a:defRPr sz="1200">
                <a:solidFill>
                  <a:schemeClr val="tx1"/>
                </a:solidFill>
              </a:defRPr>
            </a:lvl1pPr>
          </a:lstStyle>
          <a:p>
            <a:pPr>
              <a:defRPr/>
            </a:pPr>
            <a:fld id="{7D05C5B8-656A-486F-AF54-C34FAC1624FA}" type="slidenum">
              <a:rPr lang="en-US"/>
              <a:pPr>
                <a:defRPr/>
              </a:pPr>
              <a:t>‹#›</a:t>
            </a:fld>
            <a:endParaRPr lang="en-US" dirty="0"/>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25775" cy="463550"/>
          </a:xfrm>
          <a:prstGeom prst="rect">
            <a:avLst/>
          </a:prstGeom>
          <a:noFill/>
          <a:ln w="9525">
            <a:noFill/>
            <a:miter lim="800000"/>
            <a:headEnd/>
            <a:tailEnd/>
          </a:ln>
        </p:spPr>
        <p:txBody>
          <a:bodyPr vert="horz" wrap="square" lIns="92665" tIns="46333" rIns="92665" bIns="46333" numCol="1" anchor="t" anchorCtr="0" compatLnSpc="1">
            <a:prstTxWarp prst="textNoShape">
              <a:avLst/>
            </a:prstTxWarp>
          </a:bodyPr>
          <a:lstStyle>
            <a:lvl1pPr defTabSz="927100" eaLnBrk="0" hangingPunct="0">
              <a:spcBef>
                <a:spcPct val="0"/>
              </a:spcBef>
              <a:buClrTx/>
              <a:buFontTx/>
              <a:buNone/>
              <a:defRPr sz="1200" b="0" dirty="0">
                <a:solidFill>
                  <a:schemeClr val="tx1"/>
                </a:solidFill>
                <a:latin typeface="Times New Roman" pitchFamily="18" charset="0"/>
              </a:defRPr>
            </a:lvl1pPr>
          </a:lstStyle>
          <a:p>
            <a:pPr>
              <a:defRPr/>
            </a:pPr>
            <a:r>
              <a:rPr lang="en-US"/>
              <a:t>Information Management for System z</a:t>
            </a:r>
          </a:p>
        </p:txBody>
      </p:sp>
      <p:sp>
        <p:nvSpPr>
          <p:cNvPr id="16387" name="Rectangle 3"/>
          <p:cNvSpPr>
            <a:spLocks noGrp="1" noChangeArrowheads="1"/>
          </p:cNvSpPr>
          <p:nvPr>
            <p:ph type="dt" idx="1"/>
          </p:nvPr>
        </p:nvSpPr>
        <p:spPr bwMode="auto">
          <a:xfrm>
            <a:off x="3957638" y="0"/>
            <a:ext cx="3025775" cy="463550"/>
          </a:xfrm>
          <a:prstGeom prst="rect">
            <a:avLst/>
          </a:prstGeom>
          <a:noFill/>
          <a:ln w="9525">
            <a:noFill/>
            <a:miter lim="800000"/>
            <a:headEnd/>
            <a:tailEnd/>
          </a:ln>
        </p:spPr>
        <p:txBody>
          <a:bodyPr vert="horz" wrap="square" lIns="92665" tIns="46333" rIns="92665" bIns="46333" numCol="1" anchor="t" anchorCtr="0" compatLnSpc="1">
            <a:prstTxWarp prst="textNoShape">
              <a:avLst/>
            </a:prstTxWarp>
          </a:bodyPr>
          <a:lstStyle>
            <a:lvl1pPr algn="r" defTabSz="927100" eaLnBrk="0" hangingPunct="0">
              <a:spcBef>
                <a:spcPct val="0"/>
              </a:spcBef>
              <a:buClrTx/>
              <a:buFontTx/>
              <a:buNone/>
              <a:defRPr sz="1200" b="0">
                <a:solidFill>
                  <a:schemeClr val="tx1"/>
                </a:solidFill>
                <a:latin typeface="Times New Roman" pitchFamily="18" charset="0"/>
              </a:defRPr>
            </a:lvl1pPr>
          </a:lstStyle>
          <a:p>
            <a:pPr>
              <a:defRPr/>
            </a:pPr>
            <a:fld id="{4DF25A4C-6AE4-4CD4-AAF4-B0540E47B8FF}" type="datetime1">
              <a:rPr lang="en-US"/>
              <a:pPr>
                <a:defRPr/>
              </a:pPr>
              <a:t>4/9/2014</a:t>
            </a:fld>
            <a:endParaRPr lang="en-US" dirty="0"/>
          </a:p>
        </p:txBody>
      </p:sp>
      <p:sp>
        <p:nvSpPr>
          <p:cNvPr id="4096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3663" y="4403725"/>
            <a:ext cx="6786562" cy="1004888"/>
          </a:xfrm>
          <a:prstGeom prst="rect">
            <a:avLst/>
          </a:prstGeom>
          <a:noFill/>
          <a:ln w="9525">
            <a:noFill/>
            <a:miter lim="800000"/>
            <a:headEnd/>
            <a:tailEnd/>
          </a:ln>
        </p:spPr>
        <p:txBody>
          <a:bodyPr vert="horz" wrap="square" lIns="92665" tIns="46333" rIns="92665" bIns="46333"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05863"/>
            <a:ext cx="3025775" cy="463550"/>
          </a:xfrm>
          <a:prstGeom prst="rect">
            <a:avLst/>
          </a:prstGeom>
          <a:noFill/>
          <a:ln w="9525">
            <a:noFill/>
            <a:miter lim="800000"/>
            <a:headEnd/>
            <a:tailEnd/>
          </a:ln>
        </p:spPr>
        <p:txBody>
          <a:bodyPr vert="horz" wrap="square" lIns="92665" tIns="46333" rIns="92665" bIns="46333" numCol="1" anchor="b" anchorCtr="0" compatLnSpc="1">
            <a:prstTxWarp prst="textNoShape">
              <a:avLst/>
            </a:prstTxWarp>
          </a:bodyPr>
          <a:lstStyle>
            <a:lvl1pPr defTabSz="927100" eaLnBrk="0" hangingPunct="0">
              <a:spcBef>
                <a:spcPct val="0"/>
              </a:spcBef>
              <a:buClrTx/>
              <a:buFontTx/>
              <a:buNone/>
              <a:defRPr sz="1200" b="0" dirty="0">
                <a:solidFill>
                  <a:schemeClr val="tx1"/>
                </a:solidFill>
                <a:latin typeface="Times New Roman" pitchFamily="18" charset="0"/>
              </a:defRPr>
            </a:lvl1pPr>
          </a:lstStyle>
          <a:p>
            <a:pPr>
              <a:defRPr/>
            </a:pPr>
            <a:r>
              <a:rPr lang="en-US"/>
              <a:t>2014 WW Tech Sales Boot Camp - Jan 27th to Jan 31st</a:t>
            </a:r>
          </a:p>
        </p:txBody>
      </p:sp>
      <p:sp>
        <p:nvSpPr>
          <p:cNvPr id="16391" name="Rectangle 7"/>
          <p:cNvSpPr>
            <a:spLocks noGrp="1" noChangeArrowheads="1"/>
          </p:cNvSpPr>
          <p:nvPr>
            <p:ph type="sldNum" sz="quarter" idx="5"/>
          </p:nvPr>
        </p:nvSpPr>
        <p:spPr bwMode="auto">
          <a:xfrm>
            <a:off x="3957638" y="8805863"/>
            <a:ext cx="3025775" cy="463550"/>
          </a:xfrm>
          <a:prstGeom prst="rect">
            <a:avLst/>
          </a:prstGeom>
          <a:noFill/>
          <a:ln w="9525">
            <a:noFill/>
            <a:miter lim="800000"/>
            <a:headEnd/>
            <a:tailEnd/>
          </a:ln>
        </p:spPr>
        <p:txBody>
          <a:bodyPr vert="horz" wrap="square" lIns="92665" tIns="46333" rIns="92665" bIns="46333" numCol="1" anchor="b" anchorCtr="0" compatLnSpc="1">
            <a:prstTxWarp prst="textNoShape">
              <a:avLst/>
            </a:prstTxWarp>
          </a:bodyPr>
          <a:lstStyle>
            <a:lvl1pPr algn="r" defTabSz="927100" eaLnBrk="0" hangingPunct="0">
              <a:spcBef>
                <a:spcPct val="0"/>
              </a:spcBef>
              <a:buClrTx/>
              <a:buFontTx/>
              <a:buNone/>
              <a:defRPr sz="1200" b="0">
                <a:solidFill>
                  <a:schemeClr val="tx1"/>
                </a:solidFill>
                <a:latin typeface="Times New Roman" pitchFamily="18" charset="0"/>
              </a:defRPr>
            </a:lvl1pPr>
          </a:lstStyle>
          <a:p>
            <a:pPr>
              <a:defRPr/>
            </a:pPr>
            <a:fld id="{74750637-991F-40F5-921A-B0CD63923D51}" type="slidenum">
              <a:rPr lang="en-US"/>
              <a:pPr>
                <a:defRPr/>
              </a:pPr>
              <a:t>‹#›</a:t>
            </a:fld>
            <a:endParaRPr 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hdr" sz="quarter"/>
          </p:nvPr>
        </p:nvSpPr>
        <p:spPr>
          <a:noFill/>
        </p:spPr>
        <p:txBody>
          <a:bodyPr/>
          <a:lstStyle/>
          <a:p>
            <a:r>
              <a:rPr lang="en-US" smtClean="0"/>
              <a:t>Information Management for System z</a:t>
            </a:r>
          </a:p>
        </p:txBody>
      </p:sp>
      <p:sp>
        <p:nvSpPr>
          <p:cNvPr id="44034" name="Rectangle 6"/>
          <p:cNvSpPr>
            <a:spLocks noGrp="1" noChangeArrowheads="1"/>
          </p:cNvSpPr>
          <p:nvPr>
            <p:ph type="ftr" sz="quarter" idx="4"/>
          </p:nvPr>
        </p:nvSpPr>
        <p:spPr>
          <a:noFill/>
        </p:spPr>
        <p:txBody>
          <a:bodyPr/>
          <a:lstStyle/>
          <a:p>
            <a:r>
              <a:rPr lang="en-US" smtClean="0"/>
              <a:t>2014 WW Tech Sales Boot Camp - Jan 27th to Jan 31st</a:t>
            </a:r>
          </a:p>
        </p:txBody>
      </p:sp>
      <p:sp>
        <p:nvSpPr>
          <p:cNvPr id="44035" name="Rectangle 7"/>
          <p:cNvSpPr>
            <a:spLocks noGrp="1" noChangeArrowheads="1"/>
          </p:cNvSpPr>
          <p:nvPr>
            <p:ph type="sldNum" sz="quarter" idx="5"/>
          </p:nvPr>
        </p:nvSpPr>
        <p:spPr>
          <a:noFill/>
        </p:spPr>
        <p:txBody>
          <a:bodyPr/>
          <a:lstStyle/>
          <a:p>
            <a:fld id="{8358C6FF-B281-4EF7-A076-E4531B263B92}" type="slidenum">
              <a:rPr lang="en-US" smtClean="0"/>
              <a:pPr/>
              <a:t>1</a:t>
            </a:fld>
            <a:endParaRPr lang="en-US" smtClean="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93663" y="4403725"/>
            <a:ext cx="6786562" cy="274638"/>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xfrm>
            <a:off x="93663" y="4403725"/>
            <a:ext cx="6786562" cy="277813"/>
          </a:xfrm>
          <a:noFill/>
          <a:ln/>
        </p:spPr>
        <p:txBody>
          <a:bodyPr/>
          <a:lstStyle/>
          <a:p>
            <a:endParaRPr lang="en-US" smtClean="0"/>
          </a:p>
        </p:txBody>
      </p:sp>
      <p:sp>
        <p:nvSpPr>
          <p:cNvPr id="66563" name="Slide Number Placeholder 3"/>
          <p:cNvSpPr>
            <a:spLocks noGrp="1"/>
          </p:cNvSpPr>
          <p:nvPr>
            <p:ph type="sldNum" sz="quarter" idx="5"/>
          </p:nvPr>
        </p:nvSpPr>
        <p:spPr>
          <a:noFill/>
        </p:spPr>
        <p:txBody>
          <a:bodyPr/>
          <a:lstStyle/>
          <a:p>
            <a:fld id="{1DC30D98-7967-441E-82C4-63979F244482}"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xfrm>
            <a:off x="93663" y="4403725"/>
            <a:ext cx="6786562" cy="277813"/>
          </a:xfrm>
          <a:noFill/>
          <a:ln/>
        </p:spPr>
        <p:txBody>
          <a:bodyPr/>
          <a:lstStyle/>
          <a:p>
            <a:endParaRPr lang="en-US" smtClean="0"/>
          </a:p>
        </p:txBody>
      </p:sp>
      <p:sp>
        <p:nvSpPr>
          <p:cNvPr id="68611" name="Slide Number Placeholder 3"/>
          <p:cNvSpPr>
            <a:spLocks noGrp="1"/>
          </p:cNvSpPr>
          <p:nvPr>
            <p:ph type="sldNum" sz="quarter" idx="5"/>
          </p:nvPr>
        </p:nvSpPr>
        <p:spPr>
          <a:noFill/>
        </p:spPr>
        <p:txBody>
          <a:bodyPr/>
          <a:lstStyle/>
          <a:p>
            <a:fld id="{956D5233-9881-4651-A3E2-3A8EC3B40BC2}"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xfrm>
            <a:off x="93663" y="4403725"/>
            <a:ext cx="6786562" cy="277813"/>
          </a:xfrm>
          <a:noFill/>
          <a:ln/>
        </p:spPr>
        <p:txBody>
          <a:bodyPr/>
          <a:lstStyle/>
          <a:p>
            <a:endParaRPr lang="en-US" smtClean="0"/>
          </a:p>
        </p:txBody>
      </p:sp>
      <p:sp>
        <p:nvSpPr>
          <p:cNvPr id="70659" name="Slide Number Placeholder 3"/>
          <p:cNvSpPr>
            <a:spLocks noGrp="1"/>
          </p:cNvSpPr>
          <p:nvPr>
            <p:ph type="sldNum" sz="quarter" idx="5"/>
          </p:nvPr>
        </p:nvSpPr>
        <p:spPr>
          <a:noFill/>
        </p:spPr>
        <p:txBody>
          <a:bodyPr/>
          <a:lstStyle/>
          <a:p>
            <a:fld id="{6B9E6153-CD96-4312-A0EC-18D11C8380F6}" type="slidenum">
              <a:rPr lang="en-US" smtClean="0"/>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a:ln/>
        </p:spPr>
      </p:sp>
      <p:sp>
        <p:nvSpPr>
          <p:cNvPr id="79874" name="Rectangle 3"/>
          <p:cNvSpPr>
            <a:spLocks noGrp="1"/>
          </p:cNvSpPr>
          <p:nvPr>
            <p:ph type="body" idx="1"/>
          </p:nvPr>
        </p:nvSpPr>
        <p:spPr>
          <a:xfrm>
            <a:off x="698500" y="4403725"/>
            <a:ext cx="5588000" cy="4171950"/>
          </a:xfrm>
          <a:noFill/>
          <a:ln/>
        </p:spPr>
        <p:txBody>
          <a:bodyPr lIns="92885" tIns="46442" rIns="92885" bIns="46442"/>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a:ln/>
        </p:spPr>
      </p:sp>
      <p:sp>
        <p:nvSpPr>
          <p:cNvPr id="88066" name="Rectangle 3"/>
          <p:cNvSpPr>
            <a:spLocks noGrp="1"/>
          </p:cNvSpPr>
          <p:nvPr>
            <p:ph type="body" idx="1"/>
          </p:nvPr>
        </p:nvSpPr>
        <p:spPr>
          <a:xfrm>
            <a:off x="698500" y="4403725"/>
            <a:ext cx="5588000" cy="4171950"/>
          </a:xfrm>
          <a:noFill/>
          <a:ln/>
        </p:spPr>
        <p:txBody>
          <a:bodyPr lIns="92885" tIns="46442" rIns="92885" bIns="46442"/>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a:ln/>
        </p:spPr>
      </p:sp>
      <p:sp>
        <p:nvSpPr>
          <p:cNvPr id="90114" name="Rectangle 3"/>
          <p:cNvSpPr>
            <a:spLocks noGrp="1"/>
          </p:cNvSpPr>
          <p:nvPr>
            <p:ph type="body" idx="1"/>
          </p:nvPr>
        </p:nvSpPr>
        <p:spPr>
          <a:xfrm>
            <a:off x="698500" y="4403725"/>
            <a:ext cx="5588000" cy="4171950"/>
          </a:xfrm>
          <a:noFill/>
          <a:ln/>
        </p:spPr>
        <p:txBody>
          <a:bodyPr lIns="92885" tIns="46442" rIns="92885" bIns="46442"/>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a:ln/>
        </p:spPr>
      </p:sp>
      <p:sp>
        <p:nvSpPr>
          <p:cNvPr id="92162" name="Rectangle 3"/>
          <p:cNvSpPr>
            <a:spLocks noGrp="1"/>
          </p:cNvSpPr>
          <p:nvPr>
            <p:ph type="body" idx="1"/>
          </p:nvPr>
        </p:nvSpPr>
        <p:spPr>
          <a:xfrm>
            <a:off x="698500" y="4403725"/>
            <a:ext cx="5588000" cy="4171950"/>
          </a:xfrm>
          <a:noFill/>
          <a:ln/>
        </p:spPr>
        <p:txBody>
          <a:bodyPr lIns="92885" tIns="46442" rIns="92885" bIns="46442"/>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a:ln/>
        </p:spPr>
      </p:sp>
      <p:sp>
        <p:nvSpPr>
          <p:cNvPr id="94210" name="Rectangle 3"/>
          <p:cNvSpPr>
            <a:spLocks noGrp="1"/>
          </p:cNvSpPr>
          <p:nvPr>
            <p:ph type="body" idx="1"/>
          </p:nvPr>
        </p:nvSpPr>
        <p:spPr>
          <a:xfrm>
            <a:off x="698500" y="4403725"/>
            <a:ext cx="5588000" cy="4171950"/>
          </a:xfrm>
          <a:noFill/>
          <a:ln/>
        </p:spPr>
        <p:txBody>
          <a:bodyPr lIns="92885" tIns="46442" rIns="92885" bIns="46442"/>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a:ln/>
        </p:spPr>
      </p:sp>
      <p:sp>
        <p:nvSpPr>
          <p:cNvPr id="96258" name="Rectangle 3"/>
          <p:cNvSpPr>
            <a:spLocks noGrp="1"/>
          </p:cNvSpPr>
          <p:nvPr>
            <p:ph type="body" idx="1"/>
          </p:nvPr>
        </p:nvSpPr>
        <p:spPr>
          <a:xfrm>
            <a:off x="698500" y="4403725"/>
            <a:ext cx="5588000" cy="4171950"/>
          </a:xfrm>
          <a:noFill/>
          <a:ln/>
        </p:spPr>
        <p:txBody>
          <a:bodyPr lIns="92885" tIns="46442" rIns="92885" bIns="46442"/>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a:ln/>
        </p:spPr>
      </p:sp>
      <p:sp>
        <p:nvSpPr>
          <p:cNvPr id="98306" name="Rectangle 3"/>
          <p:cNvSpPr>
            <a:spLocks noGrp="1"/>
          </p:cNvSpPr>
          <p:nvPr>
            <p:ph type="body" idx="1"/>
          </p:nvPr>
        </p:nvSpPr>
        <p:spPr>
          <a:xfrm>
            <a:off x="698500" y="4403725"/>
            <a:ext cx="5588000" cy="4171950"/>
          </a:xfrm>
          <a:noFill/>
          <a:ln/>
        </p:spPr>
        <p:txBody>
          <a:bodyPr lIns="92885" tIns="46442" rIns="92885" bIns="46442"/>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hdr" sz="quarter"/>
          </p:nvPr>
        </p:nvSpPr>
        <p:spPr>
          <a:noFill/>
        </p:spPr>
        <p:txBody>
          <a:bodyPr/>
          <a:lstStyle/>
          <a:p>
            <a:r>
              <a:rPr lang="en-US" smtClean="0"/>
              <a:t>Information Management for System z</a:t>
            </a:r>
          </a:p>
        </p:txBody>
      </p:sp>
      <p:sp>
        <p:nvSpPr>
          <p:cNvPr id="46082" name="Rectangle 6"/>
          <p:cNvSpPr>
            <a:spLocks noGrp="1" noChangeArrowheads="1"/>
          </p:cNvSpPr>
          <p:nvPr>
            <p:ph type="ftr" sz="quarter" idx="4"/>
          </p:nvPr>
        </p:nvSpPr>
        <p:spPr>
          <a:noFill/>
        </p:spPr>
        <p:txBody>
          <a:bodyPr/>
          <a:lstStyle/>
          <a:p>
            <a:r>
              <a:rPr lang="en-US" smtClean="0"/>
              <a:t>2014 WW Tech Sales Boot Camp - Jan 27th to Jan 31st</a:t>
            </a:r>
          </a:p>
        </p:txBody>
      </p:sp>
      <p:sp>
        <p:nvSpPr>
          <p:cNvPr id="46083" name="Rectangle 7"/>
          <p:cNvSpPr>
            <a:spLocks noGrp="1" noChangeArrowheads="1"/>
          </p:cNvSpPr>
          <p:nvPr>
            <p:ph type="sldNum" sz="quarter" idx="5"/>
          </p:nvPr>
        </p:nvSpPr>
        <p:spPr>
          <a:noFill/>
        </p:spPr>
        <p:txBody>
          <a:bodyPr/>
          <a:lstStyle/>
          <a:p>
            <a:fld id="{D1C4B83D-BE49-4AC7-8ADA-1760C8E070BA}" type="slidenum">
              <a:rPr lang="en-US" smtClean="0"/>
              <a:pPr/>
              <a:t>2</a:t>
            </a:fld>
            <a:endParaRPr lang="en-US" smtClean="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xfrm>
            <a:off x="93663" y="4403725"/>
            <a:ext cx="6786562" cy="274638"/>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TextEdit="1"/>
          </p:cNvSpPr>
          <p:nvPr>
            <p:ph type="sldImg"/>
          </p:nvPr>
        </p:nvSpPr>
        <p:spPr>
          <a:ln/>
        </p:spPr>
      </p:sp>
      <p:sp>
        <p:nvSpPr>
          <p:cNvPr id="100354" name="Rectangle 3"/>
          <p:cNvSpPr>
            <a:spLocks noGrp="1"/>
          </p:cNvSpPr>
          <p:nvPr>
            <p:ph type="body" idx="1"/>
          </p:nvPr>
        </p:nvSpPr>
        <p:spPr>
          <a:xfrm>
            <a:off x="698500" y="4403725"/>
            <a:ext cx="5588000" cy="4171950"/>
          </a:xfrm>
          <a:noFill/>
          <a:ln/>
        </p:spPr>
        <p:txBody>
          <a:bodyPr lIns="92885" tIns="46442" rIns="92885" bIns="46442"/>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a:ln/>
        </p:spPr>
      </p:sp>
      <p:sp>
        <p:nvSpPr>
          <p:cNvPr id="102402" name="Rectangle 3"/>
          <p:cNvSpPr>
            <a:spLocks noGrp="1"/>
          </p:cNvSpPr>
          <p:nvPr>
            <p:ph type="body" idx="1"/>
          </p:nvPr>
        </p:nvSpPr>
        <p:spPr>
          <a:xfrm>
            <a:off x="698500" y="4403725"/>
            <a:ext cx="5588000" cy="4171950"/>
          </a:xfrm>
          <a:noFill/>
          <a:ln/>
        </p:spPr>
        <p:txBody>
          <a:bodyPr lIns="92885" tIns="46442" rIns="92885" bIns="46442"/>
          <a:lstStyle/>
          <a:p>
            <a:pPr eaLnBrk="1" hangingPunct="1"/>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TextEdit="1"/>
          </p:cNvSpPr>
          <p:nvPr>
            <p:ph type="sldImg"/>
          </p:nvPr>
        </p:nvSpPr>
        <p:spPr>
          <a:ln/>
        </p:spPr>
      </p:sp>
      <p:sp>
        <p:nvSpPr>
          <p:cNvPr id="104450" name="Rectangle 3"/>
          <p:cNvSpPr>
            <a:spLocks noGrp="1"/>
          </p:cNvSpPr>
          <p:nvPr>
            <p:ph type="body" idx="1"/>
          </p:nvPr>
        </p:nvSpPr>
        <p:spPr>
          <a:xfrm>
            <a:off x="698500" y="4403725"/>
            <a:ext cx="5588000" cy="4171950"/>
          </a:xfrm>
          <a:noFill/>
          <a:ln/>
        </p:spPr>
        <p:txBody>
          <a:bodyPr lIns="92885" tIns="46442" rIns="92885" bIns="46442"/>
          <a:lstStyle/>
          <a:p>
            <a:pPr eaLnBrk="1" hangingPunct="1"/>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xfrm>
            <a:off x="698500" y="4403725"/>
            <a:ext cx="5588000" cy="4171950"/>
          </a:xfrm>
          <a:noFill/>
          <a:ln/>
        </p:spPr>
        <p:txBody>
          <a:bodyPr lIns="92885" tIns="46442" rIns="92885" bIns="46442"/>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TextEdit="1"/>
          </p:cNvSpPr>
          <p:nvPr>
            <p:ph type="sldImg"/>
          </p:nvPr>
        </p:nvSpPr>
        <p:spPr>
          <a:ln/>
        </p:spPr>
      </p:sp>
      <p:sp>
        <p:nvSpPr>
          <p:cNvPr id="108546" name="Rectangle 3"/>
          <p:cNvSpPr>
            <a:spLocks noGrp="1"/>
          </p:cNvSpPr>
          <p:nvPr>
            <p:ph type="body" idx="1"/>
          </p:nvPr>
        </p:nvSpPr>
        <p:spPr>
          <a:xfrm>
            <a:off x="698500" y="4403725"/>
            <a:ext cx="5588000" cy="4171950"/>
          </a:xfrm>
          <a:noFill/>
          <a:ln/>
        </p:spPr>
        <p:txBody>
          <a:bodyPr lIns="92885" tIns="46442" rIns="92885" bIns="46442"/>
          <a:lstStyle/>
          <a:p>
            <a:pPr eaLnBrk="1" hangingPunct="1"/>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Header Placeholder 1"/>
          <p:cNvSpPr>
            <a:spLocks noGrp="1"/>
          </p:cNvSpPr>
          <p:nvPr>
            <p:ph type="hdr" sz="quarter"/>
          </p:nvPr>
        </p:nvSpPr>
        <p:spPr>
          <a:noFill/>
        </p:spPr>
        <p:txBody>
          <a:bodyPr/>
          <a:lstStyle/>
          <a:p>
            <a:pPr eaLnBrk="1" hangingPunct="1"/>
            <a:r>
              <a:rPr lang="en-US" altLang="en-US" smtClean="0">
                <a:latin typeface="Calibri" pitchFamily="34" charset="0"/>
                <a:ea typeface="MS PGothic" pitchFamily="34" charset="-128"/>
              </a:rPr>
              <a:t>IBM IOD 2011</a:t>
            </a:r>
          </a:p>
        </p:txBody>
      </p:sp>
      <p:sp>
        <p:nvSpPr>
          <p:cNvPr id="110594" name="Date Placeholder 2"/>
          <p:cNvSpPr>
            <a:spLocks noGrp="1"/>
          </p:cNvSpPr>
          <p:nvPr>
            <p:ph type="dt" sz="quarter" idx="1"/>
          </p:nvPr>
        </p:nvSpPr>
        <p:spPr>
          <a:noFill/>
        </p:spPr>
        <p:txBody>
          <a:bodyPr/>
          <a:lstStyle/>
          <a:p>
            <a:pPr eaLnBrk="1" hangingPunct="1"/>
            <a:fld id="{C284EA13-24EF-4624-8D5F-FFCE8E21E691}" type="datetime1">
              <a:rPr lang="en-US" altLang="en-US" smtClean="0">
                <a:latin typeface="Calibri" pitchFamily="34" charset="0"/>
                <a:ea typeface="MS PGothic" pitchFamily="34" charset="-128"/>
              </a:rPr>
              <a:pPr eaLnBrk="1" hangingPunct="1"/>
              <a:t>4/9/2014</a:t>
            </a:fld>
            <a:endParaRPr lang="en-US" altLang="en-US" smtClean="0">
              <a:latin typeface="Calibri" pitchFamily="34" charset="0"/>
              <a:ea typeface="MS PGothic" pitchFamily="34" charset="-128"/>
            </a:endParaRPr>
          </a:p>
        </p:txBody>
      </p:sp>
      <p:sp>
        <p:nvSpPr>
          <p:cNvPr id="110595" name="Footer Placeholder 5"/>
          <p:cNvSpPr>
            <a:spLocks noGrp="1"/>
          </p:cNvSpPr>
          <p:nvPr>
            <p:ph type="ftr" sz="quarter" idx="4"/>
          </p:nvPr>
        </p:nvSpPr>
        <p:spPr>
          <a:noFill/>
        </p:spPr>
        <p:txBody>
          <a:bodyPr/>
          <a:lstStyle/>
          <a:p>
            <a:pPr eaLnBrk="1" hangingPunct="1"/>
            <a:r>
              <a:rPr lang="en-US" altLang="en-US" smtClean="0">
                <a:latin typeface="Calibri" pitchFamily="34" charset="0"/>
                <a:ea typeface="MS PGothic" pitchFamily="34" charset="-128"/>
              </a:rPr>
              <a:t>Prensenter name here.ppt</a:t>
            </a:r>
          </a:p>
        </p:txBody>
      </p:sp>
      <p:sp>
        <p:nvSpPr>
          <p:cNvPr id="110596" name="Rectangle 3"/>
          <p:cNvSpPr txBox="1">
            <a:spLocks noGrp="1" noChangeArrowheads="1"/>
          </p:cNvSpPr>
          <p:nvPr/>
        </p:nvSpPr>
        <p:spPr bwMode="auto">
          <a:xfrm>
            <a:off x="3957638" y="0"/>
            <a:ext cx="3027362" cy="461963"/>
          </a:xfrm>
          <a:prstGeom prst="rect">
            <a:avLst/>
          </a:prstGeom>
          <a:noFill/>
          <a:ln w="9525">
            <a:noFill/>
            <a:miter lim="800000"/>
            <a:headEnd/>
            <a:tailEnd/>
          </a:ln>
        </p:spPr>
        <p:txBody>
          <a:bodyPr lIns="92859" tIns="46429" rIns="92859" bIns="46429"/>
          <a:lstStyle/>
          <a:p>
            <a:pPr algn="r" defTabSz="936625" eaLnBrk="0" hangingPunct="0">
              <a:spcBef>
                <a:spcPct val="50000"/>
              </a:spcBef>
            </a:pPr>
            <a:fld id="{C3771360-15E2-480A-B408-077E9D7E91A0}" type="datetime8">
              <a:rPr lang="en-US" altLang="en-US" sz="1200">
                <a:solidFill>
                  <a:schemeClr val="tx1"/>
                </a:solidFill>
              </a:rPr>
              <a:pPr algn="r" defTabSz="936625" eaLnBrk="0" hangingPunct="0">
                <a:spcBef>
                  <a:spcPct val="50000"/>
                </a:spcBef>
              </a:pPr>
              <a:t>4/9/2014 1:16 PM</a:t>
            </a:fld>
            <a:endParaRPr lang="en-US" altLang="en-US" sz="1200">
              <a:solidFill>
                <a:schemeClr val="tx1"/>
              </a:solidFill>
            </a:endParaRPr>
          </a:p>
        </p:txBody>
      </p:sp>
      <p:sp>
        <p:nvSpPr>
          <p:cNvPr id="110597" name="Rectangle 7"/>
          <p:cNvSpPr txBox="1">
            <a:spLocks noGrp="1" noChangeArrowheads="1"/>
          </p:cNvSpPr>
          <p:nvPr/>
        </p:nvSpPr>
        <p:spPr bwMode="auto">
          <a:xfrm>
            <a:off x="3957638" y="8809038"/>
            <a:ext cx="3027362" cy="461962"/>
          </a:xfrm>
          <a:prstGeom prst="rect">
            <a:avLst/>
          </a:prstGeom>
          <a:noFill/>
          <a:ln w="9525">
            <a:noFill/>
            <a:miter lim="800000"/>
            <a:headEnd/>
            <a:tailEnd/>
          </a:ln>
        </p:spPr>
        <p:txBody>
          <a:bodyPr lIns="92859" tIns="46429" rIns="92859" bIns="46429" anchor="b"/>
          <a:lstStyle/>
          <a:p>
            <a:pPr algn="r" defTabSz="936625" eaLnBrk="0" hangingPunct="0">
              <a:spcBef>
                <a:spcPct val="50000"/>
              </a:spcBef>
            </a:pPr>
            <a:fld id="{9298D937-A2A3-4120-A08F-E76689CDA407}" type="slidenum">
              <a:rPr lang="en-US" altLang="en-US" sz="1200">
                <a:solidFill>
                  <a:schemeClr val="tx1"/>
                </a:solidFill>
              </a:rPr>
              <a:pPr algn="r" defTabSz="936625" eaLnBrk="0" hangingPunct="0">
                <a:spcBef>
                  <a:spcPct val="50000"/>
                </a:spcBef>
              </a:pPr>
              <a:t>42</a:t>
            </a:fld>
            <a:endParaRPr lang="en-US" altLang="en-US" sz="1200">
              <a:solidFill>
                <a:schemeClr val="tx1"/>
              </a:solidFill>
            </a:endParaRPr>
          </a:p>
        </p:txBody>
      </p:sp>
      <p:sp>
        <p:nvSpPr>
          <p:cNvPr id="110598" name="Rectangle 2"/>
          <p:cNvSpPr>
            <a:spLocks noGrp="1" noRot="1" noChangeAspect="1" noChangeArrowheads="1" noTextEdit="1"/>
          </p:cNvSpPr>
          <p:nvPr>
            <p:ph type="sldImg"/>
          </p:nvPr>
        </p:nvSpPr>
        <p:spPr>
          <a:xfrm>
            <a:off x="1174750" y="695325"/>
            <a:ext cx="4635500" cy="3478213"/>
          </a:xfrm>
          <a:ln/>
        </p:spPr>
      </p:sp>
      <p:sp>
        <p:nvSpPr>
          <p:cNvPr id="110599" name="Rectangle 3"/>
          <p:cNvSpPr>
            <a:spLocks noGrp="1" noChangeArrowheads="1"/>
          </p:cNvSpPr>
          <p:nvPr>
            <p:ph type="body" idx="1"/>
          </p:nvPr>
        </p:nvSpPr>
        <p:spPr>
          <a:xfrm>
            <a:off x="930275" y="4403725"/>
            <a:ext cx="5124450" cy="279400"/>
          </a:xfrm>
          <a:noFill/>
          <a:ln/>
        </p:spPr>
        <p:txBody>
          <a:bodyPr lIns="92859" tIns="46429" rIns="92859" bIns="46429"/>
          <a:lstStyle/>
          <a:p>
            <a:pPr defTabSz="927100" eaLnBrk="1" hangingPunct="1"/>
            <a:endParaRPr lang="en-US" altLang="en-US" smtClean="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txBox="1">
            <a:spLocks noGrp="1" noChangeArrowheads="1"/>
          </p:cNvSpPr>
          <p:nvPr/>
        </p:nvSpPr>
        <p:spPr bwMode="auto">
          <a:xfrm>
            <a:off x="0" y="0"/>
            <a:ext cx="3025775" cy="463550"/>
          </a:xfrm>
          <a:prstGeom prst="rect">
            <a:avLst/>
          </a:prstGeom>
          <a:noFill/>
          <a:ln w="9525">
            <a:noFill/>
            <a:miter lim="800000"/>
            <a:headEnd/>
            <a:tailEnd/>
          </a:ln>
        </p:spPr>
        <p:txBody>
          <a:bodyPr lIns="92651" tIns="46327" rIns="92651" bIns="46327"/>
          <a:lstStyle/>
          <a:p>
            <a:pPr defTabSz="927100" eaLnBrk="0" hangingPunct="0"/>
            <a:r>
              <a:rPr lang="en-US" sz="1200" b="0">
                <a:solidFill>
                  <a:schemeClr val="tx1"/>
                </a:solidFill>
                <a:latin typeface="Times New Roman" pitchFamily="18" charset="0"/>
              </a:rPr>
              <a:t>Information Management for System z</a:t>
            </a:r>
          </a:p>
        </p:txBody>
      </p:sp>
      <p:sp>
        <p:nvSpPr>
          <p:cNvPr id="112642" name="Rectangle 6"/>
          <p:cNvSpPr txBox="1">
            <a:spLocks noGrp="1" noChangeArrowheads="1"/>
          </p:cNvSpPr>
          <p:nvPr/>
        </p:nvSpPr>
        <p:spPr bwMode="auto">
          <a:xfrm>
            <a:off x="0" y="8805863"/>
            <a:ext cx="3025775" cy="463550"/>
          </a:xfrm>
          <a:prstGeom prst="rect">
            <a:avLst/>
          </a:prstGeom>
          <a:noFill/>
          <a:ln w="9525">
            <a:noFill/>
            <a:miter lim="800000"/>
            <a:headEnd/>
            <a:tailEnd/>
          </a:ln>
        </p:spPr>
        <p:txBody>
          <a:bodyPr lIns="92651" tIns="46327" rIns="92651" bIns="46327" anchor="b"/>
          <a:lstStyle/>
          <a:p>
            <a:pPr defTabSz="927100" eaLnBrk="0" hangingPunct="0"/>
            <a:r>
              <a:rPr lang="en-US" sz="1200" b="0">
                <a:solidFill>
                  <a:schemeClr val="tx1"/>
                </a:solidFill>
                <a:latin typeface="Times New Roman" pitchFamily="18" charset="0"/>
              </a:rPr>
              <a:t>2013 WW Tech Sales Boot Camp - Jan 28th to Feb 1st</a:t>
            </a:r>
          </a:p>
        </p:txBody>
      </p:sp>
      <p:sp>
        <p:nvSpPr>
          <p:cNvPr id="112643" name="Rectangle 7"/>
          <p:cNvSpPr txBox="1">
            <a:spLocks noGrp="1" noChangeArrowheads="1"/>
          </p:cNvSpPr>
          <p:nvPr/>
        </p:nvSpPr>
        <p:spPr bwMode="auto">
          <a:xfrm>
            <a:off x="3957638" y="8805863"/>
            <a:ext cx="3025775" cy="463550"/>
          </a:xfrm>
          <a:prstGeom prst="rect">
            <a:avLst/>
          </a:prstGeom>
          <a:noFill/>
          <a:ln w="9525">
            <a:noFill/>
            <a:miter lim="800000"/>
            <a:headEnd/>
            <a:tailEnd/>
          </a:ln>
        </p:spPr>
        <p:txBody>
          <a:bodyPr lIns="92651" tIns="46327" rIns="92651" bIns="46327" anchor="b"/>
          <a:lstStyle/>
          <a:p>
            <a:pPr algn="r" defTabSz="927100" eaLnBrk="0" hangingPunct="0"/>
            <a:fld id="{2AD15A36-2E3B-4F5C-9E3E-1175C1EADBA1}" type="slidenum">
              <a:rPr lang="en-US" sz="1200" b="0">
                <a:solidFill>
                  <a:schemeClr val="tx1"/>
                </a:solidFill>
                <a:latin typeface="Times New Roman" pitchFamily="18" charset="0"/>
              </a:rPr>
              <a:pPr algn="r" defTabSz="927100" eaLnBrk="0" hangingPunct="0"/>
              <a:t>43</a:t>
            </a:fld>
            <a:endParaRPr lang="en-US" sz="1200" b="0">
              <a:solidFill>
                <a:schemeClr val="tx1"/>
              </a:solidFill>
              <a:latin typeface="Times New Roman" pitchFamily="18" charset="0"/>
            </a:endParaRP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lIns="92651" tIns="46327" rIns="92651" bIns="46327"/>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52550" y="889000"/>
            <a:ext cx="4279900" cy="3209925"/>
          </a:xfrm>
          <a:ln>
            <a:noFill/>
          </a:ln>
        </p:spPr>
      </p:sp>
      <p:sp>
        <p:nvSpPr>
          <p:cNvPr id="48131" name="Rectangle 3"/>
          <p:cNvSpPr>
            <a:spLocks noGrp="1" noChangeArrowheads="1"/>
          </p:cNvSpPr>
          <p:nvPr>
            <p:ph type="body" idx="1"/>
          </p:nvPr>
        </p:nvSpPr>
        <p:spPr>
          <a:xfrm>
            <a:off x="1082675" y="6053138"/>
            <a:ext cx="187325" cy="277812"/>
          </a:xfrm>
          <a:noFill/>
          <a:ln/>
        </p:spPr>
        <p:txBody>
          <a:bodyPr wrap="none" lIns="92891" tIns="46446" rIns="92891" bIns="46446" anchor="ct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a:noFill/>
          </a:ln>
        </p:spPr>
      </p:sp>
      <p:sp>
        <p:nvSpPr>
          <p:cNvPr id="50179" name="Text Box 3"/>
          <p:cNvSpPr>
            <a:spLocks noGrp="1" noChangeArrowheads="1"/>
          </p:cNvSpPr>
          <p:nvPr>
            <p:ph type="body" idx="1"/>
          </p:nvPr>
        </p:nvSpPr>
        <p:spPr>
          <a:xfrm>
            <a:off x="931863" y="4867275"/>
            <a:ext cx="5199062" cy="3279775"/>
          </a:xfrm>
          <a:noFill/>
          <a:ln/>
        </p:spPr>
        <p:txBody>
          <a:bodyPr lIns="0" tIns="0" rIns="0" bIns="0"/>
          <a:lstStyle/>
          <a:p>
            <a:pPr defTabSz="430213" eaLnBrk="1" hangingPunct="1">
              <a:lnSpc>
                <a:spcPct val="111000"/>
              </a:lnSpc>
              <a:spcBef>
                <a:spcPts val="438"/>
              </a:spcBef>
              <a:tabLst>
                <a:tab pos="0" algn="l"/>
                <a:tab pos="877888" algn="l"/>
                <a:tab pos="1755775" algn="l"/>
                <a:tab pos="2635250" algn="l"/>
                <a:tab pos="3513138" algn="l"/>
                <a:tab pos="4392613" algn="l"/>
                <a:tab pos="5270500" algn="l"/>
                <a:tab pos="6149975" algn="l"/>
                <a:tab pos="7027863" algn="l"/>
                <a:tab pos="7907338" algn="l"/>
                <a:tab pos="8785225" algn="l"/>
                <a:tab pos="9664700" algn="l"/>
              </a:tabLst>
            </a:pPr>
            <a:r>
              <a:rPr lang="de-DE" sz="900" smtClean="0">
                <a:ea typeface="SimSun" pitchFamily="2" charset="-122"/>
              </a:rPr>
              <a:t>While all other DB2 components are implemented on a common code base and operating system services (in DB2 case that‘s z/OS), the DB2 Analytics Accelerator is an out-board component. By the nature of its workload, it requires massive parallelization and hardware aceleration, that in terms of price/performance cannot be realistically implemented on System z..Namely, DB2 Analytics Accelerator is  a single workload server, while System z main strength is its legendary capability to handle many and mixed workloads. So, it does not make sense to take System z and make out of it a single purpose system. </a:t>
            </a:r>
          </a:p>
          <a:p>
            <a:pPr defTabSz="430213" eaLnBrk="1" hangingPunct="1">
              <a:lnSpc>
                <a:spcPct val="111000"/>
              </a:lnSpc>
              <a:spcBef>
                <a:spcPts val="438"/>
              </a:spcBef>
              <a:tabLst>
                <a:tab pos="0" algn="l"/>
                <a:tab pos="877888" algn="l"/>
                <a:tab pos="1755775" algn="l"/>
                <a:tab pos="2635250" algn="l"/>
                <a:tab pos="3513138" algn="l"/>
                <a:tab pos="4392613" algn="l"/>
                <a:tab pos="5270500" algn="l"/>
                <a:tab pos="6149975" algn="l"/>
                <a:tab pos="7027863" algn="l"/>
                <a:tab pos="7907338" algn="l"/>
                <a:tab pos="8785225" algn="l"/>
                <a:tab pos="9664700" algn="l"/>
              </a:tabLst>
            </a:pPr>
            <a:r>
              <a:rPr lang="de-DE" sz="900" smtClean="0">
                <a:ea typeface="SimSun" pitchFamily="2" charset="-122"/>
              </a:rPr>
              <a:t>Consequently, we decided to host that new DB2 component on a platform that offers abundance of resources and at the same time does not need all the System z quality of service characteristics.. DB2 Analytics Accelerator </a:t>
            </a:r>
            <a:r>
              <a:rPr lang="de-DE" sz="900" smtClean="0"/>
              <a:t>is implemented, packaged and installed as an appliance, with no interactions with the operational staff, no tuning, no direct log-on access in everyday operations</a:t>
            </a:r>
            <a:r>
              <a:rPr lang="de-DE" sz="900" smtClean="0">
                <a:ea typeface="SimSun" pitchFamily="2" charset="-122"/>
              </a:rPr>
              <a:t> </a:t>
            </a:r>
          </a:p>
          <a:p>
            <a:pPr defTabSz="430213" eaLnBrk="1" hangingPunct="1">
              <a:lnSpc>
                <a:spcPct val="111000"/>
              </a:lnSpc>
              <a:spcBef>
                <a:spcPts val="438"/>
              </a:spcBef>
              <a:tabLst>
                <a:tab pos="0" algn="l"/>
                <a:tab pos="877888" algn="l"/>
                <a:tab pos="1755775" algn="l"/>
                <a:tab pos="2635250" algn="l"/>
                <a:tab pos="3513138" algn="l"/>
                <a:tab pos="4392613" algn="l"/>
                <a:tab pos="5270500" algn="l"/>
                <a:tab pos="6149975" algn="l"/>
                <a:tab pos="7027863" algn="l"/>
                <a:tab pos="7907338" algn="l"/>
                <a:tab pos="8785225" algn="l"/>
                <a:tab pos="9664700" algn="l"/>
              </a:tabLst>
            </a:pPr>
            <a:r>
              <a:rPr lang="de-DE" sz="900" smtClean="0">
                <a:ea typeface="SimSun" pitchFamily="2" charset="-122"/>
              </a:rPr>
              <a:t>So, addition the DB2 Analytics Accelerator creates a hybrid platform which is very much on the strategic path of future enterprise systems. The key take away from here is that the non-z elements of the hybrid are transparent to the outside world.</a:t>
            </a:r>
          </a:p>
          <a:p>
            <a:pPr defTabSz="430213" eaLnBrk="1" hangingPunct="1">
              <a:lnSpc>
                <a:spcPct val="111000"/>
              </a:lnSpc>
              <a:spcBef>
                <a:spcPts val="438"/>
              </a:spcBef>
              <a:tabLst>
                <a:tab pos="0" algn="l"/>
                <a:tab pos="877888" algn="l"/>
                <a:tab pos="1755775" algn="l"/>
                <a:tab pos="2635250" algn="l"/>
                <a:tab pos="3513138" algn="l"/>
                <a:tab pos="4392613" algn="l"/>
                <a:tab pos="5270500" algn="l"/>
                <a:tab pos="6149975" algn="l"/>
                <a:tab pos="7027863" algn="l"/>
                <a:tab pos="7907338" algn="l"/>
                <a:tab pos="8785225" algn="l"/>
                <a:tab pos="9664700" algn="l"/>
              </a:tabLst>
            </a:pPr>
            <a:r>
              <a:rPr lang="de-DE" sz="900" smtClean="0"/>
              <a:t>One could also draw a parallel with specialty processors we have already introduced in the z architecture: zIIP and zAAP which goal is to offload cycles of selected workloads from the general purpose CPUs, but the similarity stops there: these offload processors are completely different architecture, they are off-board and the main reason to use them is their abundance at price/performance competitive rate.</a:t>
            </a:r>
          </a:p>
          <a:p>
            <a:pPr defTabSz="430213" eaLnBrk="1" hangingPunct="1">
              <a:lnSpc>
                <a:spcPct val="111000"/>
              </a:lnSpc>
              <a:spcBef>
                <a:spcPts val="438"/>
              </a:spcBef>
              <a:tabLst>
                <a:tab pos="0" algn="l"/>
                <a:tab pos="877888" algn="l"/>
                <a:tab pos="1755775" algn="l"/>
                <a:tab pos="2635250" algn="l"/>
                <a:tab pos="3513138" algn="l"/>
                <a:tab pos="4392613" algn="l"/>
                <a:tab pos="5270500" algn="l"/>
                <a:tab pos="6149975" algn="l"/>
                <a:tab pos="7027863" algn="l"/>
                <a:tab pos="7907338" algn="l"/>
                <a:tab pos="8785225" algn="l"/>
                <a:tab pos="9664700" algn="l"/>
              </a:tabLst>
            </a:pPr>
            <a:r>
              <a:rPr lang="de-DE" sz="900" smtClean="0">
                <a:ea typeface="SimSun" pitchFamily="2" charset="-122"/>
              </a:rPr>
              <a:t>Moving to the next chart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a:ln/>
        </p:spPr>
      </p:sp>
      <p:sp>
        <p:nvSpPr>
          <p:cNvPr id="52226" name="Rectangle 3"/>
          <p:cNvSpPr>
            <a:spLocks noGrp="1"/>
          </p:cNvSpPr>
          <p:nvPr>
            <p:ph type="body" idx="1"/>
          </p:nvPr>
        </p:nvSpPr>
        <p:spPr>
          <a:xfrm>
            <a:off x="93663" y="4403725"/>
            <a:ext cx="6786562" cy="277813"/>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a:ln/>
        </p:spPr>
      </p:sp>
      <p:sp>
        <p:nvSpPr>
          <p:cNvPr id="54274" name="Rectangle 3"/>
          <p:cNvSpPr>
            <a:spLocks noGrp="1"/>
          </p:cNvSpPr>
          <p:nvPr>
            <p:ph type="body" idx="1"/>
          </p:nvPr>
        </p:nvSpPr>
        <p:spPr>
          <a:xfrm>
            <a:off x="93663" y="4403725"/>
            <a:ext cx="6786562" cy="277813"/>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93663" y="4403725"/>
            <a:ext cx="6786562" cy="431800"/>
          </a:xfrm>
        </p:spPr>
        <p:txBody>
          <a:bodyPr/>
          <a:lstStyle/>
          <a:p>
            <a:pPr>
              <a:defRPr/>
            </a:pPr>
            <a:r>
              <a:rPr lang="en-US" sz="1100" dirty="0">
                <a:latin typeface="+mn-lt"/>
                <a:cs typeface="+mn-cs"/>
              </a:rPr>
              <a:t>Using the standard accelerator load process, related tables are locked (no updates allowed) during the load process to get a consistent copy of the tables into the accelerator.  </a:t>
            </a:r>
          </a:p>
        </p:txBody>
      </p:sp>
      <p:sp>
        <p:nvSpPr>
          <p:cNvPr id="57347" name="Slide Number Placeholder 3"/>
          <p:cNvSpPr>
            <a:spLocks noGrp="1"/>
          </p:cNvSpPr>
          <p:nvPr>
            <p:ph type="sldNum" sz="quarter" idx="5"/>
          </p:nvPr>
        </p:nvSpPr>
        <p:spPr>
          <a:noFill/>
        </p:spPr>
        <p:txBody>
          <a:bodyPr/>
          <a:lstStyle/>
          <a:p>
            <a:fld id="{4A905CBE-2EBB-4DFC-8263-2EB7A94E36C5}"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93663" y="4403725"/>
            <a:ext cx="6786562" cy="431800"/>
          </a:xfrm>
        </p:spPr>
        <p:txBody>
          <a:bodyPr/>
          <a:lstStyle/>
          <a:p>
            <a:pPr>
              <a:defRPr/>
            </a:pPr>
            <a:r>
              <a:rPr lang="en-US" sz="1100" dirty="0">
                <a:latin typeface="+mn-lt"/>
                <a:cs typeface="+mn-cs"/>
              </a:rPr>
              <a:t>The IBM DB2 Analytics Accelerator Loader can load the accelerator using backups (image copies) and the DB2 recovery logs.  There is no outage of the production application during the load process.</a:t>
            </a:r>
            <a:endParaRPr lang="en-US" dirty="0"/>
          </a:p>
        </p:txBody>
      </p:sp>
      <p:sp>
        <p:nvSpPr>
          <p:cNvPr id="59395" name="Slide Number Placeholder 3"/>
          <p:cNvSpPr>
            <a:spLocks noGrp="1"/>
          </p:cNvSpPr>
          <p:nvPr>
            <p:ph type="sldNum" sz="quarter" idx="5"/>
          </p:nvPr>
        </p:nvSpPr>
        <p:spPr>
          <a:noFill/>
        </p:spPr>
        <p:txBody>
          <a:bodyPr/>
          <a:lstStyle/>
          <a:p>
            <a:fld id="{12A8EDD1-BA5F-417C-8937-002B0AC54889}"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xfrm>
            <a:off x="93663" y="4403725"/>
            <a:ext cx="6786562" cy="277813"/>
          </a:xfrm>
          <a:noFill/>
          <a:ln/>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0ACB0832-A3B4-4766-947A-4C58F5922DC0}" type="slidenum">
              <a:rPr lang="en-US" smtClean="0"/>
              <a:pPr/>
              <a:t>13</a:t>
            </a:fld>
            <a:endParaRPr lang="en-US" smtClean="0"/>
          </a:p>
        </p:txBody>
      </p:sp>
      <p:sp>
        <p:nvSpPr>
          <p:cNvPr id="64516" name="Footer Placeholder 4"/>
          <p:cNvSpPr>
            <a:spLocks noGrp="1"/>
          </p:cNvSpPr>
          <p:nvPr>
            <p:ph type="ftr" sz="quarter" idx="4"/>
          </p:nvPr>
        </p:nvSpPr>
        <p:spPr>
          <a:noFill/>
        </p:spPr>
        <p:txBody>
          <a:bodyPr/>
          <a:lstStyle/>
          <a:p>
            <a:r>
              <a:rPr lang="en-US" smtClean="0"/>
              <a:t>IBM CONFIDENTIAL - FOR INTERNAL USE ONLY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IBM Silicon Valley Laboratory - 2014 WW Tech Sales Boot Camp</a:t>
            </a:r>
          </a:p>
        </p:txBody>
      </p:sp>
      <p:sp>
        <p:nvSpPr>
          <p:cNvPr id="5" name="Rectangle 9"/>
          <p:cNvSpPr>
            <a:spLocks noGrp="1" noChangeArrowheads="1"/>
          </p:cNvSpPr>
          <p:nvPr>
            <p:ph type="dt" sz="quarter" idx="11"/>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IBM Silicon Valley Laboratory - 2014 WW Tech Sales Boot Camp</a:t>
            </a:r>
          </a:p>
        </p:txBody>
      </p:sp>
      <p:sp>
        <p:nvSpPr>
          <p:cNvPr id="5" name="Rectangle 9"/>
          <p:cNvSpPr>
            <a:spLocks noGrp="1" noChangeArrowheads="1"/>
          </p:cNvSpPr>
          <p:nvPr>
            <p:ph type="dt" sz="quarter" idx="11"/>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54713" y="1277938"/>
            <a:ext cx="1858962" cy="3232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3063" y="1277938"/>
            <a:ext cx="5429250" cy="3232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IBM Silicon Valley Laboratory - 2014 WW Tech Sales Boot Camp</a:t>
            </a:r>
          </a:p>
        </p:txBody>
      </p:sp>
      <p:sp>
        <p:nvSpPr>
          <p:cNvPr id="5" name="Rectangle 9"/>
          <p:cNvSpPr>
            <a:spLocks noGrp="1" noChangeArrowheads="1"/>
          </p:cNvSpPr>
          <p:nvPr>
            <p:ph type="dt" sz="quarter" idx="11"/>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8C942FB3-6728-4979-9D0C-4BA4183D2619}" type="slidenum">
              <a:rPr lang="en-US"/>
              <a:pPr>
                <a:defRPr/>
              </a:pPr>
              <a:t>‹#›</a:t>
            </a:fld>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A300AD04-25CE-4EDB-A400-699377F19DB4}" type="slidenum">
              <a:rPr lang="en-US"/>
              <a:pPr>
                <a:defRPr/>
              </a:pPr>
              <a:t>‹#›</a:t>
            </a:fld>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8E0194F6-381D-41AA-85FC-33FC56B980DC}" type="slidenum">
              <a:rPr lang="en-US"/>
              <a:pPr>
                <a:defRPr/>
              </a:pPr>
              <a:t>‹#›</a:t>
            </a:fld>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544638"/>
            <a:ext cx="3811588" cy="200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64038" y="1544638"/>
            <a:ext cx="3811587" cy="200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C2F28B16-6B94-4B3D-8CCA-8EFD6D3CB73B}" type="slidenum">
              <a:rPr lang="en-US"/>
              <a:pPr>
                <a:defRPr/>
              </a:pPr>
              <a:t>‹#›</a:t>
            </a:fld>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47BD545E-3E1B-489C-A801-8386ADD95BD6}" type="slidenum">
              <a:rPr lang="en-US"/>
              <a:pPr>
                <a:defRPr/>
              </a:pPr>
              <a:t>‹#›</a:t>
            </a:fld>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D75E428F-3581-430C-A6AF-E69DB84B75E4}" type="slidenum">
              <a:rPr lang="en-US"/>
              <a:pPr>
                <a:defRPr/>
              </a:pPr>
              <a:t>‹#›</a:t>
            </a:fld>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D231751D-1D1E-4EF1-8444-57E2FA7C573D}" type="slidenum">
              <a:rPr lang="en-US"/>
              <a:pPr>
                <a:defRPr/>
              </a:pPr>
              <a:t>‹#›</a:t>
            </a:fld>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F3A1211-7475-450A-889B-8C2C0E9AA46C}" type="slidenum">
              <a:rPr lang="en-US"/>
              <a:pPr>
                <a:defRPr/>
              </a:pPr>
              <a:t>‹#›</a:t>
            </a:fld>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IBM Silicon Valley Laboratory - 2014 WW Tech Sales Boot Camp</a:t>
            </a:r>
          </a:p>
        </p:txBody>
      </p:sp>
      <p:sp>
        <p:nvSpPr>
          <p:cNvPr id="5" name="Rectangle 9"/>
          <p:cNvSpPr>
            <a:spLocks noGrp="1" noChangeArrowheads="1"/>
          </p:cNvSpPr>
          <p:nvPr>
            <p:ph type="dt" sz="quarter" idx="11"/>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301DEF3-DE93-4547-9160-6C7727F61AAA}" type="slidenum">
              <a:rPr lang="en-US"/>
              <a:pPr>
                <a:defRPr/>
              </a:pPr>
              <a:t>‹#›</a:t>
            </a:fld>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0A4A5AD7-4CEB-4E5A-9D94-FDFF94C3C3AA}" type="slidenum">
              <a:rPr lang="en-US"/>
              <a:pPr>
                <a:defRPr/>
              </a:pPr>
              <a:t>‹#›</a:t>
            </a:fld>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7775" y="733425"/>
            <a:ext cx="2060575" cy="281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75" y="733425"/>
            <a:ext cx="6032500" cy="281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1BFA1E85-C930-4E65-A780-82AA025E20A4}" type="slidenum">
              <a:rPr lang="en-US"/>
              <a:pPr>
                <a:defRPr/>
              </a:pPr>
              <a:t>‹#›</a:t>
            </a:fld>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C217A474-A46C-47F3-8468-8CDF003A98C6}" type="slidenum">
              <a:rPr lang="en-US"/>
              <a:pPr>
                <a:defRPr/>
              </a:pPr>
              <a:t>‹#›</a:t>
            </a:fld>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9246DF22-6A4D-452C-8B4D-EFD37A58EFF8}" type="slidenum">
              <a:rPr lang="en-US"/>
              <a:pPr>
                <a:defRPr/>
              </a:pPr>
              <a:t>‹#›</a:t>
            </a:fld>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6D268234-1007-4EC8-96E8-E125BDA5DE84}" type="slidenum">
              <a:rPr lang="en-US"/>
              <a:pPr>
                <a:defRPr/>
              </a:pPr>
              <a:t>‹#›</a:t>
            </a:fld>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9738" y="1574800"/>
            <a:ext cx="3925887" cy="2008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8025" y="1574800"/>
            <a:ext cx="3925888" cy="2008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E2A6514E-5BD4-4C4C-942F-8932D16E2C4B}" type="slidenum">
              <a:rPr lang="en-US"/>
              <a:pPr>
                <a:defRPr/>
              </a:pPr>
              <a:t>‹#›</a:t>
            </a:fld>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12DC8B04-A9F4-423F-BA1B-9E9BF1702585}" type="slidenum">
              <a:rPr lang="en-US"/>
              <a:pPr>
                <a:defRPr/>
              </a:pPr>
              <a:t>‹#›</a:t>
            </a:fld>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078458B4-8536-48B9-A6AB-7B014FC5F1F0}" type="slidenum">
              <a:rPr lang="en-US"/>
              <a:pPr>
                <a:defRPr/>
              </a:pPr>
              <a:t>‹#›</a:t>
            </a:fld>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81067144-6A7B-430B-A42E-505AD6D70D9D}" type="slidenum">
              <a:rPr lang="en-US"/>
              <a:pPr>
                <a:defRPr/>
              </a:pPr>
              <a:t>‹#›</a:t>
            </a:fld>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p:txBody>
          <a:bodyPr/>
          <a:lstStyle>
            <a:lvl1pPr>
              <a:defRPr/>
            </a:lvl1pPr>
          </a:lstStyle>
          <a:p>
            <a:pPr>
              <a:defRPr/>
            </a:pPr>
            <a:r>
              <a:rPr lang="en-US"/>
              <a:t>IBM Silicon Valley Laboratory - 2014 WW Tech Sales Boot Camp</a:t>
            </a:r>
          </a:p>
        </p:txBody>
      </p:sp>
      <p:sp>
        <p:nvSpPr>
          <p:cNvPr id="5" name="Rectangle 9"/>
          <p:cNvSpPr>
            <a:spLocks noGrp="1" noChangeArrowheads="1"/>
          </p:cNvSpPr>
          <p:nvPr>
            <p:ph type="dt" sz="quarter" idx="11"/>
          </p:nvPr>
        </p:nvSpPr>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08AD15D-99CF-4048-A125-20565D9CAC60}" type="slidenum">
              <a:rPr lang="en-US"/>
              <a:pPr>
                <a:defRPr/>
              </a:pPr>
              <a:t>‹#›</a:t>
            </a:fld>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2B4A4D2C-81F9-4A41-BDBB-8A8F16DED013}" type="slidenum">
              <a:rPr lang="en-US"/>
              <a:pPr>
                <a:defRPr/>
              </a:pPr>
              <a:t>‹#›</a:t>
            </a:fld>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D8893116-461A-483F-8856-AC411A1E1A81}" type="slidenum">
              <a:rPr lang="en-US"/>
              <a:pPr>
                <a:defRPr/>
              </a:pPr>
              <a:t>‹#›</a:t>
            </a:fld>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2225" y="728663"/>
            <a:ext cx="2071688" cy="285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988" y="728663"/>
            <a:ext cx="6065837" cy="285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955AED67-94E5-4763-8BAE-23481D5AB341}" type="slidenum">
              <a:rPr lang="en-US"/>
              <a:pPr>
                <a:defRPr/>
              </a:pPr>
              <a:t>‹#›</a:t>
            </a:fld>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728663"/>
            <a:ext cx="8245475" cy="498475"/>
          </a:xfrm>
        </p:spPr>
        <p:txBody>
          <a:bodyPr/>
          <a:lstStyle/>
          <a:p>
            <a:r>
              <a:rPr lang="en-US"/>
              <a:t>Click to edit Master title style</a:t>
            </a:r>
          </a:p>
        </p:txBody>
      </p:sp>
      <p:sp>
        <p:nvSpPr>
          <p:cNvPr id="3" name="Text Placeholder 2"/>
          <p:cNvSpPr>
            <a:spLocks noGrp="1"/>
          </p:cNvSpPr>
          <p:nvPr>
            <p:ph type="body" sz="half" idx="1"/>
          </p:nvPr>
        </p:nvSpPr>
        <p:spPr>
          <a:xfrm>
            <a:off x="439738" y="1574800"/>
            <a:ext cx="3925887" cy="200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18025" y="1574800"/>
            <a:ext cx="3925888" cy="200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7E25CF68-5A69-475A-BA7A-8F53A169D7B1}" type="slidenum">
              <a:rPr lang="en-US"/>
              <a:pPr>
                <a:defRPr/>
              </a:pPr>
              <a:t>‹#›</a:t>
            </a:fld>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988" y="728663"/>
            <a:ext cx="8245475" cy="498475"/>
          </a:xfrm>
        </p:spPr>
        <p:txBody>
          <a:bodyPr/>
          <a:lstStyle/>
          <a:p>
            <a:r>
              <a:rPr lang="en-US"/>
              <a:t>Click to edit Master title style</a:t>
            </a:r>
          </a:p>
        </p:txBody>
      </p:sp>
      <p:sp>
        <p:nvSpPr>
          <p:cNvPr id="3" name="Table Placeholder 2"/>
          <p:cNvSpPr>
            <a:spLocks noGrp="1"/>
          </p:cNvSpPr>
          <p:nvPr>
            <p:ph type="tbl" idx="1"/>
          </p:nvPr>
        </p:nvSpPr>
        <p:spPr>
          <a:xfrm>
            <a:off x="439738" y="1574800"/>
            <a:ext cx="8004175" cy="2008188"/>
          </a:xfr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67F044FB-FB67-4B96-9D48-6554A5A2B1D5}" type="slidenum">
              <a:rPr lang="en-US"/>
              <a:pPr>
                <a:defRPr/>
              </a:pPr>
              <a:t>‹#›</a:t>
            </a:fld>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IBM Silicon Valley Laboratory - 2014 WW Tech Sales Boot Camp</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lumn ">
    <p:spTree>
      <p:nvGrpSpPr>
        <p:cNvPr id="1" name=""/>
        <p:cNvGrpSpPr/>
        <p:nvPr/>
      </p:nvGrpSpPr>
      <p:grpSpPr>
        <a:xfrm>
          <a:off x="0" y="0"/>
          <a:ext cx="0" cy="0"/>
          <a:chOff x="0" y="0"/>
          <a:chExt cx="0" cy="0"/>
        </a:xfrm>
      </p:grpSpPr>
      <p:sp>
        <p:nvSpPr>
          <p:cNvPr id="2" name="Title 1"/>
          <p:cNvSpPr>
            <a:spLocks noGrp="1"/>
          </p:cNvSpPr>
          <p:nvPr>
            <p:ph type="title"/>
          </p:nvPr>
        </p:nvSpPr>
        <p:spPr>
          <a:xfrm>
            <a:off x="212725" y="103188"/>
            <a:ext cx="7750175" cy="769937"/>
          </a:xfrm>
        </p:spPr>
        <p:txBody>
          <a:bodyPr/>
          <a:lstStyle/>
          <a:p>
            <a:r>
              <a:rPr lang="en-US" smtClean="0"/>
              <a:t>Click to edit Master title style</a:t>
            </a:r>
            <a:endParaRPr lang="en-US"/>
          </a:p>
        </p:txBody>
      </p:sp>
      <p:sp>
        <p:nvSpPr>
          <p:cNvPr id="4" name="Text Placeholder 2"/>
          <p:cNvSpPr>
            <a:spLocks noGrp="1"/>
          </p:cNvSpPr>
          <p:nvPr>
            <p:ph type="body" sz="quarter" idx="11"/>
          </p:nvPr>
        </p:nvSpPr>
        <p:spPr>
          <a:xfrm>
            <a:off x="241299" y="981075"/>
            <a:ext cx="3886201" cy="5391944"/>
          </a:xfrm>
        </p:spPr>
        <p:txBody>
          <a:bodyPr/>
          <a:lstStyle>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type="body" sz="quarter" idx="12"/>
          </p:nvPr>
        </p:nvSpPr>
        <p:spPr>
          <a:xfrm>
            <a:off x="4495799" y="981075"/>
            <a:ext cx="3886201" cy="5391944"/>
          </a:xfrm>
        </p:spPr>
        <p:txBody>
          <a:bodyPr/>
          <a:lstStyle>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sldNum" sz="quarter" idx="13"/>
          </p:nvPr>
        </p:nvSpPr>
        <p:spPr>
          <a:xfrm>
            <a:off x="52388" y="6477000"/>
            <a:ext cx="1300162" cy="234950"/>
          </a:xfrm>
        </p:spPr>
        <p:txBody>
          <a:bodyPr/>
          <a:lstStyle>
            <a:lvl1pPr>
              <a:spcBef>
                <a:spcPct val="50000"/>
              </a:spcBef>
              <a:defRPr>
                <a:latin typeface="Arial" charset="0"/>
                <a:cs typeface="Arial" charset="0"/>
              </a:defRPr>
            </a:lvl1pPr>
          </a:lstStyle>
          <a:p>
            <a:pPr>
              <a:defRPr/>
            </a:pPr>
            <a:fld id="{C11F9970-449C-4D7D-91B5-57B404284123}"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3063" y="3717925"/>
            <a:ext cx="2217737" cy="79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43200" y="3717925"/>
            <a:ext cx="2217738" cy="79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p:txBody>
          <a:bodyPr/>
          <a:lstStyle>
            <a:lvl1pPr>
              <a:defRPr/>
            </a:lvl1pPr>
          </a:lstStyle>
          <a:p>
            <a:pPr>
              <a:defRPr/>
            </a:pPr>
            <a:r>
              <a:rPr lang="en-US"/>
              <a:t>IBM Silicon Valley Laboratory - 2014 WW Tech Sales Boot Camp</a:t>
            </a:r>
          </a:p>
        </p:txBody>
      </p:sp>
      <p:sp>
        <p:nvSpPr>
          <p:cNvPr id="6" name="Rectangle 9"/>
          <p:cNvSpPr>
            <a:spLocks noGrp="1" noChangeArrowheads="1"/>
          </p:cNvSpPr>
          <p:nvPr>
            <p:ph type="dt" sz="quarter" idx="11"/>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p:txBody>
          <a:bodyPr/>
          <a:lstStyle>
            <a:lvl1pPr>
              <a:defRPr/>
            </a:lvl1pPr>
          </a:lstStyle>
          <a:p>
            <a:pPr>
              <a:defRPr/>
            </a:pPr>
            <a:r>
              <a:rPr lang="en-US"/>
              <a:t>IBM Silicon Valley Laboratory - 2014 WW Tech Sales Boot Camp</a:t>
            </a:r>
          </a:p>
        </p:txBody>
      </p:sp>
      <p:sp>
        <p:nvSpPr>
          <p:cNvPr id="8" name="Rectangle 9"/>
          <p:cNvSpPr>
            <a:spLocks noGrp="1" noChangeArrowheads="1"/>
          </p:cNvSpPr>
          <p:nvPr>
            <p:ph type="dt" sz="quarter" idx="11"/>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p:txBody>
          <a:bodyPr/>
          <a:lstStyle>
            <a:lvl1pPr>
              <a:defRPr/>
            </a:lvl1pPr>
          </a:lstStyle>
          <a:p>
            <a:pPr>
              <a:defRPr/>
            </a:pPr>
            <a:r>
              <a:rPr lang="en-US"/>
              <a:t>IBM Silicon Valley Laboratory - 2014 WW Tech Sales Boot Camp</a:t>
            </a:r>
          </a:p>
        </p:txBody>
      </p:sp>
      <p:sp>
        <p:nvSpPr>
          <p:cNvPr id="4" name="Rectangle 9"/>
          <p:cNvSpPr>
            <a:spLocks noGrp="1" noChangeArrowheads="1"/>
          </p:cNvSpPr>
          <p:nvPr>
            <p:ph type="dt" sz="quarter" idx="11"/>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p:txBody>
          <a:bodyPr/>
          <a:lstStyle>
            <a:lvl1pPr>
              <a:defRPr/>
            </a:lvl1pPr>
          </a:lstStyle>
          <a:p>
            <a:pPr>
              <a:defRPr/>
            </a:pPr>
            <a:r>
              <a:rPr lang="en-US"/>
              <a:t>IBM Silicon Valley Laboratory - 2014 WW Tech Sales Boot Camp</a:t>
            </a:r>
          </a:p>
        </p:txBody>
      </p:sp>
      <p:sp>
        <p:nvSpPr>
          <p:cNvPr id="3" name="Rectangle 9"/>
          <p:cNvSpPr>
            <a:spLocks noGrp="1" noChangeArrowheads="1"/>
          </p:cNvSpPr>
          <p:nvPr>
            <p:ph type="dt" sz="quarter" idx="11"/>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IBM Silicon Valley Laboratory - 2014 WW Tech Sales Boot Camp</a:t>
            </a:r>
          </a:p>
        </p:txBody>
      </p:sp>
      <p:sp>
        <p:nvSpPr>
          <p:cNvPr id="6" name="Rectangle 9"/>
          <p:cNvSpPr>
            <a:spLocks noGrp="1" noChangeArrowheads="1"/>
          </p:cNvSpPr>
          <p:nvPr>
            <p:ph type="dt" sz="quarter" idx="11"/>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IBM Silicon Valley Laboratory - 2014 WW Tech Sales Boot Camp</a:t>
            </a:r>
          </a:p>
        </p:txBody>
      </p:sp>
      <p:sp>
        <p:nvSpPr>
          <p:cNvPr id="6" name="Rectangle 9"/>
          <p:cNvSpPr>
            <a:spLocks noGrp="1" noChangeArrowheads="1"/>
          </p:cNvSpPr>
          <p:nvPr>
            <p:ph type="dt"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wmf"/><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7"/>
          <p:cNvGrpSpPr>
            <a:grpSpLocks/>
          </p:cNvGrpSpPr>
          <p:nvPr/>
        </p:nvGrpSpPr>
        <p:grpSpPr bwMode="auto">
          <a:xfrm>
            <a:off x="0" y="0"/>
            <a:ext cx="9144000" cy="574675"/>
            <a:chOff x="0" y="0"/>
            <a:chExt cx="5760" cy="362"/>
          </a:xfrm>
        </p:grpSpPr>
        <p:pic>
          <p:nvPicPr>
            <p:cNvPr id="1038" name="Picture 24" descr="new-ppt-strip"/>
            <p:cNvPicPr>
              <a:picLocks noChangeAspect="1" noChangeArrowheads="1"/>
            </p:cNvPicPr>
            <p:nvPr/>
          </p:nvPicPr>
          <p:blipFill>
            <a:blip r:embed="rId13"/>
            <a:srcRect/>
            <a:stretch>
              <a:fillRect/>
            </a:stretch>
          </p:blipFill>
          <p:spPr bwMode="auto">
            <a:xfrm>
              <a:off x="0" y="0"/>
              <a:ext cx="5110" cy="356"/>
            </a:xfrm>
            <a:prstGeom prst="rect">
              <a:avLst/>
            </a:prstGeom>
            <a:noFill/>
            <a:ln w="9525">
              <a:noFill/>
              <a:miter lim="800000"/>
              <a:headEnd/>
              <a:tailEnd/>
            </a:ln>
          </p:spPr>
        </p:pic>
        <p:sp>
          <p:nvSpPr>
            <p:cNvPr id="91155" name="Rectangle 20"/>
            <p:cNvSpPr>
              <a:spLocks noChangeArrowheads="1"/>
            </p:cNvSpPr>
            <p:nvPr/>
          </p:nvSpPr>
          <p:spPr bwMode="auto">
            <a:xfrm>
              <a:off x="5088" y="0"/>
              <a:ext cx="672" cy="362"/>
            </a:xfrm>
            <a:prstGeom prst="rect">
              <a:avLst/>
            </a:prstGeom>
            <a:solidFill>
              <a:srgbClr val="C0C0C0"/>
            </a:solidFill>
            <a:ln w="12700">
              <a:noFill/>
              <a:miter lim="800000"/>
              <a:headEnd type="none" w="sm" len="sm"/>
              <a:tailEnd type="none" w="sm" len="sm"/>
            </a:ln>
            <a:effectLst/>
          </p:spPr>
          <p:txBody>
            <a:bodyPr wrap="none" anchor="ctr"/>
            <a:lstStyle/>
            <a:p>
              <a:pPr algn="ctr">
                <a:spcBef>
                  <a:spcPct val="50000"/>
                </a:spcBef>
                <a:defRPr/>
              </a:pPr>
              <a:endParaRPr lang="en-US" sz="2400" b="0" dirty="0">
                <a:solidFill>
                  <a:schemeClr val="tx1"/>
                </a:solidFill>
              </a:endParaRPr>
            </a:p>
          </p:txBody>
        </p:sp>
        <p:pic>
          <p:nvPicPr>
            <p:cNvPr id="1040" name="Picture 22" descr="BR610N"/>
            <p:cNvPicPr>
              <a:picLocks noChangeAspect="1" noChangeArrowheads="1"/>
            </p:cNvPicPr>
            <p:nvPr/>
          </p:nvPicPr>
          <p:blipFill>
            <a:blip r:embed="rId14"/>
            <a:srcRect/>
            <a:stretch>
              <a:fillRect/>
            </a:stretch>
          </p:blipFill>
          <p:spPr bwMode="auto">
            <a:xfrm>
              <a:off x="5193" y="72"/>
              <a:ext cx="499" cy="188"/>
            </a:xfrm>
            <a:prstGeom prst="rect">
              <a:avLst/>
            </a:prstGeom>
            <a:noFill/>
            <a:ln w="9525">
              <a:noFill/>
              <a:miter lim="800000"/>
              <a:headEnd/>
              <a:tailEnd/>
            </a:ln>
          </p:spPr>
        </p:pic>
      </p:grpSp>
      <p:sp>
        <p:nvSpPr>
          <p:cNvPr id="91139" name="Rectangle 12"/>
          <p:cNvSpPr>
            <a:spLocks noChangeArrowheads="1"/>
          </p:cNvSpPr>
          <p:nvPr/>
        </p:nvSpPr>
        <p:spPr bwMode="black">
          <a:xfrm>
            <a:off x="7504113" y="6521450"/>
            <a:ext cx="1639887" cy="214313"/>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b="0" dirty="0">
                <a:solidFill>
                  <a:srgbClr val="5F5F5F"/>
                </a:solidFill>
              </a:rPr>
              <a:t>© </a:t>
            </a:r>
            <a:r>
              <a:rPr lang="en-US" sz="800" b="0" dirty="0">
                <a:solidFill>
                  <a:srgbClr val="5F5F5F"/>
                </a:solidFill>
              </a:rPr>
              <a:t>2014 </a:t>
            </a:r>
            <a:r>
              <a:rPr lang="en-US" sz="800" b="0" dirty="0">
                <a:solidFill>
                  <a:srgbClr val="5F5F5F"/>
                </a:solidFill>
              </a:rPr>
              <a:t>IBM Corporation</a:t>
            </a:r>
          </a:p>
        </p:txBody>
      </p:sp>
      <p:sp>
        <p:nvSpPr>
          <p:cNvPr id="1028" name="Rectangle 4"/>
          <p:cNvSpPr>
            <a:spLocks noGrp="1" noChangeArrowheads="1"/>
          </p:cNvSpPr>
          <p:nvPr>
            <p:ph type="title"/>
          </p:nvPr>
        </p:nvSpPr>
        <p:spPr bwMode="auto">
          <a:xfrm>
            <a:off x="425450" y="1277938"/>
            <a:ext cx="7388225" cy="1087437"/>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373063" y="3717925"/>
            <a:ext cx="4587875" cy="7921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spAutoFit/>
          </a:bodyPr>
          <a:lstStyle/>
          <a:p>
            <a:pPr lvl="0"/>
            <a:r>
              <a:rPr lang="en-US" smtClean="0"/>
              <a:t>&lt;Speaker&gt;</a:t>
            </a:r>
          </a:p>
          <a:p>
            <a:pPr lvl="1"/>
            <a:r>
              <a:rPr lang="en-US" smtClean="0"/>
              <a:t>&lt;Title&gt;</a:t>
            </a:r>
          </a:p>
          <a:p>
            <a:pPr lvl="1"/>
            <a:r>
              <a:rPr lang="en-US" smtClean="0"/>
              <a:t>&lt;Email&gt;</a:t>
            </a:r>
          </a:p>
        </p:txBody>
      </p:sp>
      <p:sp>
        <p:nvSpPr>
          <p:cNvPr id="15" name="Rectangle 8"/>
          <p:cNvSpPr>
            <a:spLocks noGrp="1" noChangeArrowheads="1"/>
          </p:cNvSpPr>
          <p:nvPr>
            <p:ph type="ftr" sz="quarter" idx="3"/>
          </p:nvPr>
        </p:nvSpPr>
        <p:spPr bwMode="auto">
          <a:xfrm>
            <a:off x="2559050" y="6402388"/>
            <a:ext cx="3629025" cy="311150"/>
          </a:xfrm>
          <a:prstGeom prst="rect">
            <a:avLst/>
          </a:prstGeom>
          <a:extLst/>
        </p:spPr>
        <p:txBody>
          <a:bodyPr vert="horz" wrap="square" lIns="92075" tIns="46038" rIns="92075" bIns="46038" numCol="1" anchor="t" anchorCtr="0" compatLnSpc="1">
            <a:prstTxWarp prst="textNoShape">
              <a:avLst/>
            </a:prstTxWarp>
          </a:bodyPr>
          <a:lstStyle>
            <a:lvl1pPr eaLnBrk="1" hangingPunct="1">
              <a:spcBef>
                <a:spcPct val="0"/>
              </a:spcBef>
              <a:buClrTx/>
              <a:buFontTx/>
              <a:buNone/>
              <a:defRPr sz="900" b="0" dirty="0">
                <a:solidFill>
                  <a:srgbClr val="5F5F5F"/>
                </a:solidFill>
              </a:defRPr>
            </a:lvl1pPr>
          </a:lstStyle>
          <a:p>
            <a:pPr>
              <a:defRPr/>
            </a:pPr>
            <a:r>
              <a:rPr lang="en-US"/>
              <a:t>IBM Silicon Valley Laboratory - 2014 WW Tech Sales Boot Camp</a:t>
            </a:r>
          </a:p>
        </p:txBody>
      </p:sp>
      <p:sp>
        <p:nvSpPr>
          <p:cNvPr id="16" name="Rectangle 9"/>
          <p:cNvSpPr>
            <a:spLocks noGrp="1" noChangeArrowheads="1"/>
          </p:cNvSpPr>
          <p:nvPr>
            <p:ph type="dt" sz="quarter" idx="2"/>
          </p:nvPr>
        </p:nvSpPr>
        <p:spPr bwMode="auto">
          <a:xfrm>
            <a:off x="217488" y="6346825"/>
            <a:ext cx="1619250" cy="311150"/>
          </a:xfrm>
          <a:prstGeom prst="rect">
            <a:avLst/>
          </a:prstGeom>
          <a:extLst/>
        </p:spPr>
        <p:txBody>
          <a:bodyPr vert="horz" wrap="square" lIns="92075" tIns="46038" rIns="92075" bIns="46038" numCol="1" anchor="t" anchorCtr="0" compatLnSpc="1">
            <a:prstTxWarp prst="textNoShape">
              <a:avLst/>
            </a:prstTxWarp>
          </a:bodyPr>
          <a:lstStyle>
            <a:lvl1pPr eaLnBrk="1" hangingPunct="1">
              <a:spcBef>
                <a:spcPct val="0"/>
              </a:spcBef>
              <a:buClrTx/>
              <a:buFontTx/>
              <a:buNone/>
              <a:defRPr sz="1300" b="0" dirty="0">
                <a:solidFill>
                  <a:srgbClr val="5F5F5F"/>
                </a:solidFill>
              </a:defRPr>
            </a:lvl1pPr>
          </a:lstStyle>
          <a:p>
            <a:pPr>
              <a:defRPr/>
            </a:pPr>
            <a:endParaRPr lang="en-US"/>
          </a:p>
        </p:txBody>
      </p:sp>
      <p:sp>
        <p:nvSpPr>
          <p:cNvPr id="91151" name="Text Box 15">
            <a:hlinkClick r:id="" action="ppaction://noaction" highlightClick="1"/>
          </p:cNvPr>
          <p:cNvSpPr txBox="1">
            <a:spLocks noChangeArrowheads="1"/>
          </p:cNvSpPr>
          <p:nvPr/>
        </p:nvSpPr>
        <p:spPr bwMode="auto">
          <a:xfrm>
            <a:off x="295275" y="1604963"/>
            <a:ext cx="5710238" cy="320675"/>
          </a:xfrm>
          <a:prstGeom prst="rect">
            <a:avLst/>
          </a:prstGeom>
          <a:noFill/>
          <a:ln w="9525" algn="ctr">
            <a:noFill/>
            <a:miter lim="800000"/>
            <a:headEnd/>
            <a:tailEnd/>
          </a:ln>
          <a:effectLst/>
        </p:spPr>
        <p:txBody>
          <a:bodyPr lIns="92075" tIns="46038" rIns="92075" bIns="46038">
            <a:spAutoFit/>
          </a:bodyPr>
          <a:lstStyle/>
          <a:p>
            <a:pPr eaLnBrk="0" hangingPunct="0">
              <a:spcBef>
                <a:spcPct val="50000"/>
              </a:spcBef>
              <a:buClr>
                <a:schemeClr val="accent2"/>
              </a:buClr>
              <a:buFont typeface="Wingdings" pitchFamily="2" charset="2"/>
              <a:buNone/>
              <a:defRPr/>
            </a:pPr>
            <a:endParaRPr lang="en-US" dirty="0">
              <a:solidFill>
                <a:schemeClr val="bg1"/>
              </a:solidFill>
            </a:endParaRPr>
          </a:p>
        </p:txBody>
      </p:sp>
      <p:sp>
        <p:nvSpPr>
          <p:cNvPr id="91157" name="Text Box 21"/>
          <p:cNvSpPr txBox="1">
            <a:spLocks noChangeArrowheads="1"/>
          </p:cNvSpPr>
          <p:nvPr/>
        </p:nvSpPr>
        <p:spPr bwMode="auto">
          <a:xfrm>
            <a:off x="0" y="550863"/>
            <a:ext cx="2479675" cy="244475"/>
          </a:xfrm>
          <a:prstGeom prst="rect">
            <a:avLst/>
          </a:prstGeom>
          <a:noFill/>
          <a:ln w="9525" algn="ctr">
            <a:noFill/>
            <a:miter lim="800000"/>
            <a:headEnd/>
            <a:tailEnd/>
          </a:ln>
          <a:effectLst/>
        </p:spPr>
        <p:txBody>
          <a:bodyPr wrap="none" lIns="92075" tIns="46038" rIns="92075" bIns="46038">
            <a:spAutoFit/>
          </a:bodyPr>
          <a:lstStyle/>
          <a:p>
            <a:pPr eaLnBrk="0" hangingPunct="0">
              <a:spcBef>
                <a:spcPct val="50000"/>
              </a:spcBef>
              <a:buClr>
                <a:schemeClr val="accent2"/>
              </a:buClr>
              <a:buFont typeface="Wingdings" pitchFamily="2" charset="2"/>
              <a:buNone/>
              <a:defRPr/>
            </a:pPr>
            <a:r>
              <a:rPr lang="en-US" sz="1000" dirty="0">
                <a:solidFill>
                  <a:srgbClr val="1F5F25"/>
                </a:solidFill>
              </a:rPr>
              <a:t>Information Management for System z</a:t>
            </a:r>
          </a:p>
        </p:txBody>
      </p:sp>
      <p:sp>
        <p:nvSpPr>
          <p:cNvPr id="91159" name="AutoShape 23" descr="2Q=="/>
          <p:cNvSpPr>
            <a:spLocks noChangeAspect="1" noChangeArrowheads="1"/>
          </p:cNvSpPr>
          <p:nvPr userDrawn="1"/>
        </p:nvSpPr>
        <p:spPr bwMode="auto">
          <a:xfrm>
            <a:off x="4419600" y="3276600"/>
            <a:ext cx="304800" cy="304800"/>
          </a:xfrm>
          <a:prstGeom prst="rect">
            <a:avLst/>
          </a:prstGeom>
          <a:noFill/>
        </p:spPr>
        <p:txBody>
          <a:bodyPr/>
          <a:lstStyle/>
          <a:p>
            <a:pPr eaLnBrk="0" hangingPunct="0">
              <a:spcBef>
                <a:spcPct val="50000"/>
              </a:spcBef>
              <a:buClr>
                <a:schemeClr val="accent2"/>
              </a:buClr>
              <a:buFont typeface="Wingdings" pitchFamily="2" charset="2"/>
              <a:buNone/>
              <a:defRPr/>
            </a:pPr>
            <a:endParaRPr lang="en-US" dirty="0"/>
          </a:p>
        </p:txBody>
      </p:sp>
      <p:grpSp>
        <p:nvGrpSpPr>
          <p:cNvPr id="1035" name="Group 26"/>
          <p:cNvGrpSpPr>
            <a:grpSpLocks/>
          </p:cNvGrpSpPr>
          <p:nvPr userDrawn="1"/>
        </p:nvGrpSpPr>
        <p:grpSpPr bwMode="auto">
          <a:xfrm>
            <a:off x="5118100" y="3430588"/>
            <a:ext cx="4025900" cy="2693987"/>
            <a:chOff x="4592" y="3470"/>
            <a:chExt cx="1061" cy="612"/>
          </a:xfrm>
        </p:grpSpPr>
        <p:pic>
          <p:nvPicPr>
            <p:cNvPr id="1036" name="Picture 27" descr="Group Educ Gathering"/>
            <p:cNvPicPr>
              <a:picLocks noChangeAspect="1" noChangeArrowheads="1"/>
            </p:cNvPicPr>
            <p:nvPr userDrawn="1"/>
          </p:nvPicPr>
          <p:blipFill>
            <a:blip r:embed="rId15"/>
            <a:srcRect/>
            <a:stretch>
              <a:fillRect/>
            </a:stretch>
          </p:blipFill>
          <p:spPr bwMode="auto">
            <a:xfrm>
              <a:off x="4607" y="3470"/>
              <a:ext cx="1039" cy="612"/>
            </a:xfrm>
            <a:prstGeom prst="rect">
              <a:avLst/>
            </a:prstGeom>
            <a:noFill/>
            <a:ln w="9525">
              <a:noFill/>
              <a:miter lim="800000"/>
              <a:headEnd/>
              <a:tailEnd/>
            </a:ln>
          </p:spPr>
        </p:pic>
        <p:sp>
          <p:nvSpPr>
            <p:cNvPr id="91164" name="Text Box 28"/>
            <p:cNvSpPr txBox="1">
              <a:spLocks noChangeArrowheads="1"/>
            </p:cNvSpPr>
            <p:nvPr userDrawn="1"/>
          </p:nvSpPr>
          <p:spPr bwMode="auto">
            <a:xfrm>
              <a:off x="4592" y="3956"/>
              <a:ext cx="1061" cy="108"/>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buClr>
                  <a:schemeClr val="accent2"/>
                </a:buClr>
                <a:buFont typeface="Wingdings" pitchFamily="2" charset="2"/>
                <a:buNone/>
                <a:defRPr/>
              </a:pPr>
              <a:r>
                <a:rPr lang="en-US" sz="1000" dirty="0"/>
                <a:t>IM for System z WW Technical Sales</a:t>
              </a:r>
            </a:p>
            <a:p>
              <a:pPr algn="ctr" eaLnBrk="0" hangingPunct="0">
                <a:spcBef>
                  <a:spcPct val="50000"/>
                </a:spcBef>
                <a:buClr>
                  <a:schemeClr val="accent2"/>
                </a:buClr>
                <a:buFont typeface="Wingdings" pitchFamily="2" charset="2"/>
                <a:buNone/>
                <a:defRPr/>
              </a:pPr>
              <a:r>
                <a:rPr lang="en-US" sz="1000" dirty="0"/>
                <a:t>Boot Camp 2013</a:t>
              </a:r>
            </a:p>
          </p:txBody>
        </p:sp>
      </p:gr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Lst>
  <p:hf sldNum="0" hdr="0" dt="0"/>
  <p:txStyles>
    <p:titleStyle>
      <a:lvl1pPr algn="l" rtl="0" eaLnBrk="0" fontAlgn="base" hangingPunct="0">
        <a:lnSpc>
          <a:spcPct val="90000"/>
        </a:lnSpc>
        <a:spcBef>
          <a:spcPct val="0"/>
        </a:spcBef>
        <a:spcAft>
          <a:spcPct val="0"/>
        </a:spcAft>
        <a:defRPr sz="3200" b="1">
          <a:solidFill>
            <a:srgbClr val="000099"/>
          </a:solidFill>
          <a:latin typeface="+mj-lt"/>
          <a:ea typeface="+mj-ea"/>
          <a:cs typeface="+mj-cs"/>
        </a:defRPr>
      </a:lvl1pPr>
      <a:lvl2pPr algn="l" rtl="0" eaLnBrk="0" fontAlgn="base" hangingPunct="0">
        <a:lnSpc>
          <a:spcPct val="90000"/>
        </a:lnSpc>
        <a:spcBef>
          <a:spcPct val="0"/>
        </a:spcBef>
        <a:spcAft>
          <a:spcPct val="0"/>
        </a:spcAft>
        <a:defRPr sz="3200" b="1">
          <a:solidFill>
            <a:srgbClr val="000099"/>
          </a:solidFill>
          <a:latin typeface="Arial" charset="0"/>
          <a:cs typeface="Arial" charset="0"/>
        </a:defRPr>
      </a:lvl2pPr>
      <a:lvl3pPr algn="l" rtl="0" eaLnBrk="0" fontAlgn="base" hangingPunct="0">
        <a:lnSpc>
          <a:spcPct val="90000"/>
        </a:lnSpc>
        <a:spcBef>
          <a:spcPct val="0"/>
        </a:spcBef>
        <a:spcAft>
          <a:spcPct val="0"/>
        </a:spcAft>
        <a:defRPr sz="3200" b="1">
          <a:solidFill>
            <a:srgbClr val="000099"/>
          </a:solidFill>
          <a:latin typeface="Arial" charset="0"/>
          <a:cs typeface="Arial" charset="0"/>
        </a:defRPr>
      </a:lvl3pPr>
      <a:lvl4pPr algn="l" rtl="0" eaLnBrk="0" fontAlgn="base" hangingPunct="0">
        <a:lnSpc>
          <a:spcPct val="90000"/>
        </a:lnSpc>
        <a:spcBef>
          <a:spcPct val="0"/>
        </a:spcBef>
        <a:spcAft>
          <a:spcPct val="0"/>
        </a:spcAft>
        <a:defRPr sz="3200" b="1">
          <a:solidFill>
            <a:srgbClr val="000099"/>
          </a:solidFill>
          <a:latin typeface="Arial" charset="0"/>
          <a:cs typeface="Arial" charset="0"/>
        </a:defRPr>
      </a:lvl4pPr>
      <a:lvl5pPr algn="l" rtl="0" eaLnBrk="0" fontAlgn="base" hangingPunct="0">
        <a:lnSpc>
          <a:spcPct val="90000"/>
        </a:lnSpc>
        <a:spcBef>
          <a:spcPct val="0"/>
        </a:spcBef>
        <a:spcAft>
          <a:spcPct val="0"/>
        </a:spcAft>
        <a:defRPr sz="3200" b="1">
          <a:solidFill>
            <a:srgbClr val="000099"/>
          </a:solidFill>
          <a:latin typeface="Arial" charset="0"/>
          <a:cs typeface="Arial" charset="0"/>
        </a:defRPr>
      </a:lvl5pPr>
      <a:lvl6pPr marL="457200" algn="l" rtl="0" eaLnBrk="0" fontAlgn="base" hangingPunct="0">
        <a:lnSpc>
          <a:spcPct val="90000"/>
        </a:lnSpc>
        <a:spcBef>
          <a:spcPct val="0"/>
        </a:spcBef>
        <a:spcAft>
          <a:spcPct val="0"/>
        </a:spcAft>
        <a:defRPr sz="3200" b="1">
          <a:solidFill>
            <a:srgbClr val="000099"/>
          </a:solidFill>
          <a:latin typeface="Arial" charset="0"/>
          <a:cs typeface="Arial" charset="0"/>
        </a:defRPr>
      </a:lvl6pPr>
      <a:lvl7pPr marL="914400" algn="l" rtl="0" eaLnBrk="0" fontAlgn="base" hangingPunct="0">
        <a:lnSpc>
          <a:spcPct val="90000"/>
        </a:lnSpc>
        <a:spcBef>
          <a:spcPct val="0"/>
        </a:spcBef>
        <a:spcAft>
          <a:spcPct val="0"/>
        </a:spcAft>
        <a:defRPr sz="3200" b="1">
          <a:solidFill>
            <a:srgbClr val="000099"/>
          </a:solidFill>
          <a:latin typeface="Arial" charset="0"/>
          <a:cs typeface="Arial" charset="0"/>
        </a:defRPr>
      </a:lvl7pPr>
      <a:lvl8pPr marL="1371600" algn="l" rtl="0" eaLnBrk="0" fontAlgn="base" hangingPunct="0">
        <a:lnSpc>
          <a:spcPct val="90000"/>
        </a:lnSpc>
        <a:spcBef>
          <a:spcPct val="0"/>
        </a:spcBef>
        <a:spcAft>
          <a:spcPct val="0"/>
        </a:spcAft>
        <a:defRPr sz="3200" b="1">
          <a:solidFill>
            <a:srgbClr val="000099"/>
          </a:solidFill>
          <a:latin typeface="Arial" charset="0"/>
          <a:cs typeface="Arial" charset="0"/>
        </a:defRPr>
      </a:lvl8pPr>
      <a:lvl9pPr marL="1828800" algn="l" rtl="0" eaLnBrk="0" fontAlgn="base" hangingPunct="0">
        <a:lnSpc>
          <a:spcPct val="90000"/>
        </a:lnSpc>
        <a:spcBef>
          <a:spcPct val="0"/>
        </a:spcBef>
        <a:spcAft>
          <a:spcPct val="0"/>
        </a:spcAft>
        <a:defRPr sz="3200" b="1">
          <a:solidFill>
            <a:srgbClr val="000099"/>
          </a:solidFill>
          <a:latin typeface="Arial" charset="0"/>
          <a:cs typeface="Arial" charset="0"/>
        </a:defRPr>
      </a:lvl9pPr>
    </p:titleStyle>
    <p:bodyStyle>
      <a:lvl1pPr marL="228600" indent="-228600" algn="l" rtl="0" eaLnBrk="0" fontAlgn="base" hangingPunct="0">
        <a:spcBef>
          <a:spcPct val="0"/>
        </a:spcBef>
        <a:spcAft>
          <a:spcPct val="0"/>
        </a:spcAft>
        <a:buClr>
          <a:schemeClr val="tx1"/>
        </a:buClr>
        <a:buFont typeface="Wingdings" pitchFamily="2" charset="2"/>
        <a:defRPr b="1">
          <a:solidFill>
            <a:schemeClr val="tx1"/>
          </a:solidFill>
          <a:latin typeface="+mn-lt"/>
          <a:ea typeface="+mn-ea"/>
          <a:cs typeface="+mn-cs"/>
        </a:defRPr>
      </a:lvl1pPr>
      <a:lvl2pPr marL="566738" indent="-223838" algn="l" rtl="0" eaLnBrk="0" fontAlgn="base" hangingPunct="0">
        <a:spcBef>
          <a:spcPct val="0"/>
        </a:spcBef>
        <a:spcAft>
          <a:spcPct val="0"/>
        </a:spcAft>
        <a:buClr>
          <a:schemeClr val="tx1"/>
        </a:buClr>
        <a:buFont typeface="Arial" charset="0"/>
        <a:defRPr sz="1400" i="1">
          <a:solidFill>
            <a:schemeClr val="tx1"/>
          </a:solidFill>
          <a:latin typeface="+mn-lt"/>
          <a:cs typeface="+mn-cs"/>
        </a:defRPr>
      </a:lvl2pPr>
      <a:lvl3pPr marL="863600" indent="-182563" algn="l" rtl="0" eaLnBrk="0" fontAlgn="base" hangingPunct="0">
        <a:spcBef>
          <a:spcPct val="20000"/>
        </a:spcBef>
        <a:spcAft>
          <a:spcPct val="0"/>
        </a:spcAft>
        <a:buClr>
          <a:schemeClr val="tx1"/>
        </a:buClr>
        <a:buChar char="•"/>
        <a:defRPr sz="2000">
          <a:solidFill>
            <a:schemeClr val="tx1"/>
          </a:solidFill>
          <a:latin typeface="+mn-lt"/>
          <a:cs typeface="+mn-cs"/>
        </a:defRPr>
      </a:lvl3pPr>
      <a:lvl4pPr marL="1196975" indent="-219075" algn="l" rtl="0" eaLnBrk="0" fontAlgn="base" hangingPunct="0">
        <a:spcBef>
          <a:spcPct val="20000"/>
        </a:spcBef>
        <a:spcAft>
          <a:spcPct val="0"/>
        </a:spcAft>
        <a:buClr>
          <a:schemeClr val="tx1"/>
        </a:buClr>
        <a:buFont typeface="Arial" charset="0"/>
        <a:buChar char="–"/>
        <a:defRPr>
          <a:solidFill>
            <a:schemeClr val="tx1"/>
          </a:solidFill>
          <a:latin typeface="+mn-lt"/>
          <a:cs typeface="+mn-cs"/>
        </a:defRPr>
      </a:lvl4pPr>
      <a:lvl5pPr marL="14811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5pPr>
      <a:lvl6pPr marL="19383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6pPr>
      <a:lvl7pPr marL="23955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7pPr>
      <a:lvl8pPr marL="28527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8pPr>
      <a:lvl9pPr marL="33099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1" name="Rectangle 12"/>
          <p:cNvSpPr>
            <a:spLocks noChangeArrowheads="1"/>
          </p:cNvSpPr>
          <p:nvPr/>
        </p:nvSpPr>
        <p:spPr bwMode="black">
          <a:xfrm>
            <a:off x="7391400" y="6491288"/>
            <a:ext cx="1639888" cy="184150"/>
          </a:xfrm>
          <a:prstGeom prst="rect">
            <a:avLst/>
          </a:prstGeom>
          <a:noFill/>
          <a:ln w="9525">
            <a:noFill/>
            <a:miter lim="800000"/>
            <a:headEnd/>
            <a:tailEnd/>
          </a:ln>
          <a:effectLst/>
        </p:spPr>
        <p:txBody>
          <a:bodyPr lIns="92075" tIns="46038" rIns="92075" bIns="46038">
            <a:spAutoFit/>
          </a:bodyPr>
          <a:lstStyle/>
          <a:p>
            <a:pPr algn="r" eaLnBrk="0" hangingPunct="0"/>
            <a:r>
              <a:rPr lang="en-US" sz="600" b="0">
                <a:solidFill>
                  <a:srgbClr val="5F5F5F"/>
                </a:solidFill>
              </a:rPr>
              <a:t>© 2014 IBM Corporation</a:t>
            </a:r>
          </a:p>
        </p:txBody>
      </p:sp>
      <p:sp>
        <p:nvSpPr>
          <p:cNvPr id="13315" name="Rectangle 4"/>
          <p:cNvSpPr>
            <a:spLocks noGrp="1" noChangeArrowheads="1"/>
          </p:cNvSpPr>
          <p:nvPr>
            <p:ph type="title"/>
          </p:nvPr>
        </p:nvSpPr>
        <p:spPr bwMode="auto">
          <a:xfrm>
            <a:off x="142875" y="733425"/>
            <a:ext cx="8245475" cy="498475"/>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3316" name="Rectangle 5"/>
          <p:cNvSpPr>
            <a:spLocks noGrp="1" noChangeArrowheads="1"/>
          </p:cNvSpPr>
          <p:nvPr>
            <p:ph type="body" idx="1"/>
          </p:nvPr>
        </p:nvSpPr>
        <p:spPr bwMode="auto">
          <a:xfrm>
            <a:off x="400050" y="1544638"/>
            <a:ext cx="7775575" cy="2008187"/>
          </a:xfrm>
          <a:prstGeom prst="rect">
            <a:avLst/>
          </a:prstGeom>
          <a:noFill/>
          <a:ln w="9525">
            <a:noFill/>
            <a:miter lim="800000"/>
            <a:headEnd/>
            <a:tailEnd/>
          </a:ln>
        </p:spPr>
        <p:txBody>
          <a:bodyPr vert="horz" wrap="square" lIns="92075" tIns="46038" rIns="92075" bIns="46038"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5" name="Rectangle 9"/>
          <p:cNvSpPr>
            <a:spLocks noGrp="1" noChangeArrowheads="1"/>
          </p:cNvSpPr>
          <p:nvPr>
            <p:ph type="sldNum" sz="quarter" idx="4"/>
          </p:nvPr>
        </p:nvSpPr>
        <p:spPr bwMode="black">
          <a:xfrm>
            <a:off x="153988" y="6432550"/>
            <a:ext cx="1006475" cy="320675"/>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eaLnBrk="1" hangingPunct="1">
              <a:spcBef>
                <a:spcPct val="50000"/>
              </a:spcBef>
              <a:buClrTx/>
              <a:buFontTx/>
              <a:buNone/>
              <a:defRPr sz="1000">
                <a:solidFill>
                  <a:schemeClr val="tx1"/>
                </a:solidFill>
              </a:defRPr>
            </a:lvl1pPr>
          </a:lstStyle>
          <a:p>
            <a:pPr>
              <a:defRPr/>
            </a:pPr>
            <a:fld id="{DFAC29DC-D424-4BB2-9043-62C3A2121607}" type="slidenum">
              <a:rPr lang="en-US"/>
              <a:pPr>
                <a:defRPr/>
              </a:pPr>
              <a:t>‹#›</a:t>
            </a:fld>
            <a:endParaRPr lang="en-US" dirty="0"/>
          </a:p>
        </p:txBody>
      </p:sp>
      <p:grpSp>
        <p:nvGrpSpPr>
          <p:cNvPr id="13318" name="Group 10"/>
          <p:cNvGrpSpPr>
            <a:grpSpLocks/>
          </p:cNvGrpSpPr>
          <p:nvPr/>
        </p:nvGrpSpPr>
        <p:grpSpPr bwMode="auto">
          <a:xfrm>
            <a:off x="0" y="0"/>
            <a:ext cx="9144000" cy="574675"/>
            <a:chOff x="0" y="0"/>
            <a:chExt cx="5760" cy="362"/>
          </a:xfrm>
        </p:grpSpPr>
        <p:pic>
          <p:nvPicPr>
            <p:cNvPr id="13323" name="Picture 24" descr="new-ppt-strip"/>
            <p:cNvPicPr>
              <a:picLocks noChangeAspect="1" noChangeArrowheads="1"/>
            </p:cNvPicPr>
            <p:nvPr/>
          </p:nvPicPr>
          <p:blipFill>
            <a:blip r:embed="rId13"/>
            <a:srcRect/>
            <a:stretch>
              <a:fillRect/>
            </a:stretch>
          </p:blipFill>
          <p:spPr bwMode="auto">
            <a:xfrm>
              <a:off x="0" y="0"/>
              <a:ext cx="5110" cy="356"/>
            </a:xfrm>
            <a:prstGeom prst="rect">
              <a:avLst/>
            </a:prstGeom>
            <a:noFill/>
            <a:ln w="9525">
              <a:noFill/>
              <a:miter lim="800000"/>
              <a:headEnd/>
              <a:tailEnd/>
            </a:ln>
          </p:spPr>
        </p:pic>
        <p:sp>
          <p:nvSpPr>
            <p:cNvPr id="94216" name="Rectangle 20"/>
            <p:cNvSpPr>
              <a:spLocks noChangeArrowheads="1"/>
            </p:cNvSpPr>
            <p:nvPr/>
          </p:nvSpPr>
          <p:spPr bwMode="auto">
            <a:xfrm>
              <a:off x="5088" y="0"/>
              <a:ext cx="672" cy="362"/>
            </a:xfrm>
            <a:prstGeom prst="rect">
              <a:avLst/>
            </a:prstGeom>
            <a:solidFill>
              <a:srgbClr val="C0C0C0"/>
            </a:solidFill>
            <a:ln w="12700">
              <a:noFill/>
              <a:miter lim="800000"/>
              <a:headEnd type="none" w="sm" len="sm"/>
              <a:tailEnd type="none" w="sm" len="sm"/>
            </a:ln>
            <a:effectLst/>
          </p:spPr>
          <p:txBody>
            <a:bodyPr wrap="none" anchor="ctr"/>
            <a:lstStyle/>
            <a:p>
              <a:pPr algn="ctr">
                <a:spcBef>
                  <a:spcPct val="50000"/>
                </a:spcBef>
                <a:defRPr/>
              </a:pPr>
              <a:endParaRPr lang="en-US" sz="2400" b="0" dirty="0">
                <a:solidFill>
                  <a:schemeClr val="tx1"/>
                </a:solidFill>
              </a:endParaRPr>
            </a:p>
          </p:txBody>
        </p:sp>
        <p:pic>
          <p:nvPicPr>
            <p:cNvPr id="13325" name="Picture 22" descr="BR610N"/>
            <p:cNvPicPr>
              <a:picLocks noChangeAspect="1" noChangeArrowheads="1"/>
            </p:cNvPicPr>
            <p:nvPr/>
          </p:nvPicPr>
          <p:blipFill>
            <a:blip r:embed="rId14"/>
            <a:srcRect/>
            <a:stretch>
              <a:fillRect/>
            </a:stretch>
          </p:blipFill>
          <p:spPr bwMode="auto">
            <a:xfrm>
              <a:off x="5193" y="72"/>
              <a:ext cx="499" cy="188"/>
            </a:xfrm>
            <a:prstGeom prst="rect">
              <a:avLst/>
            </a:prstGeom>
            <a:noFill/>
            <a:ln w="9525">
              <a:noFill/>
              <a:miter lim="800000"/>
              <a:headEnd/>
              <a:tailEnd/>
            </a:ln>
          </p:spPr>
        </p:pic>
      </p:grpSp>
      <p:grpSp>
        <p:nvGrpSpPr>
          <p:cNvPr id="13319" name="Group 14"/>
          <p:cNvGrpSpPr>
            <a:grpSpLocks/>
          </p:cNvGrpSpPr>
          <p:nvPr userDrawn="1"/>
        </p:nvGrpSpPr>
        <p:grpSpPr bwMode="auto">
          <a:xfrm>
            <a:off x="7889875" y="5607050"/>
            <a:ext cx="1254125" cy="869950"/>
            <a:chOff x="4592" y="3470"/>
            <a:chExt cx="1061" cy="644"/>
          </a:xfrm>
        </p:grpSpPr>
        <p:pic>
          <p:nvPicPr>
            <p:cNvPr id="13321" name="Picture 15" descr="Group Educ Gathering"/>
            <p:cNvPicPr>
              <a:picLocks noChangeAspect="1" noChangeArrowheads="1"/>
            </p:cNvPicPr>
            <p:nvPr userDrawn="1"/>
          </p:nvPicPr>
          <p:blipFill>
            <a:blip r:embed="rId15"/>
            <a:srcRect/>
            <a:stretch>
              <a:fillRect/>
            </a:stretch>
          </p:blipFill>
          <p:spPr bwMode="auto">
            <a:xfrm>
              <a:off x="4607" y="3470"/>
              <a:ext cx="1039" cy="612"/>
            </a:xfrm>
            <a:prstGeom prst="rect">
              <a:avLst/>
            </a:prstGeom>
            <a:noFill/>
            <a:ln w="9525">
              <a:noFill/>
              <a:miter lim="800000"/>
              <a:headEnd/>
              <a:tailEnd/>
            </a:ln>
          </p:spPr>
        </p:pic>
        <p:sp>
          <p:nvSpPr>
            <p:cNvPr id="94224" name="Text Box 16"/>
            <p:cNvSpPr txBox="1">
              <a:spLocks noChangeArrowheads="1"/>
            </p:cNvSpPr>
            <p:nvPr userDrawn="1"/>
          </p:nvSpPr>
          <p:spPr bwMode="auto">
            <a:xfrm>
              <a:off x="4592" y="3957"/>
              <a:ext cx="1061" cy="157"/>
            </a:xfrm>
            <a:prstGeom prst="rect">
              <a:avLst/>
            </a:prstGeom>
            <a:noFill/>
            <a:ln w="9525" algn="ctr">
              <a:noFill/>
              <a:miter lim="800000"/>
              <a:headEnd/>
              <a:tailEnd/>
            </a:ln>
            <a:effectLst/>
          </p:spPr>
          <p:txBody>
            <a:bodyPr lIns="92075" tIns="46038" rIns="92075" bIns="46038">
              <a:spAutoFit/>
            </a:bodyPr>
            <a:lstStyle/>
            <a:p>
              <a:pPr algn="ctr" eaLnBrk="0" hangingPunct="0">
                <a:spcBef>
                  <a:spcPct val="50000"/>
                </a:spcBef>
                <a:buClr>
                  <a:schemeClr val="accent2"/>
                </a:buClr>
                <a:buFont typeface="Wingdings" pitchFamily="2" charset="2"/>
                <a:buNone/>
                <a:defRPr/>
              </a:pPr>
              <a:r>
                <a:rPr lang="en-US" sz="800" dirty="0"/>
                <a:t>Boot Camp 2013</a:t>
              </a:r>
            </a:p>
          </p:txBody>
        </p:sp>
      </p:grpSp>
      <p:sp>
        <p:nvSpPr>
          <p:cNvPr id="4106" name="Rectangle 10"/>
          <p:cNvSpPr>
            <a:spLocks noGrp="1" noChangeArrowheads="1"/>
          </p:cNvSpPr>
          <p:nvPr>
            <p:ph type="ftr" sz="quarter" idx="3"/>
          </p:nvPr>
        </p:nvSpPr>
        <p:spPr bwMode="auto">
          <a:xfrm>
            <a:off x="1516063" y="6462713"/>
            <a:ext cx="5319712" cy="234950"/>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eaLnBrk="1" hangingPunct="1">
              <a:spcBef>
                <a:spcPct val="0"/>
              </a:spcBef>
              <a:buClrTx/>
              <a:buFontTx/>
              <a:buNone/>
              <a:defRPr sz="1000" b="0" dirty="0">
                <a:solidFill>
                  <a:srgbClr val="5F5F5F"/>
                </a:solidFill>
              </a:defRPr>
            </a:lvl1pPr>
          </a:lstStyle>
          <a:p>
            <a:pPr>
              <a:defRPr/>
            </a:pPr>
            <a:r>
              <a:rPr lang="en-US"/>
              <a:t>IBM Silicon Valley Laboratory - 2014 WW Tech Sales Boot Camp</a:t>
            </a:r>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hf sldNum="0" hdr="0" dt="0"/>
  <p:txStyles>
    <p:titleStyle>
      <a:lvl1pPr algn="l" rtl="0" eaLnBrk="0" fontAlgn="base" hangingPunct="0">
        <a:lnSpc>
          <a:spcPct val="90000"/>
        </a:lnSpc>
        <a:spcBef>
          <a:spcPct val="0"/>
        </a:spcBef>
        <a:spcAft>
          <a:spcPct val="0"/>
        </a:spcAft>
        <a:defRPr sz="2800" b="1">
          <a:solidFill>
            <a:srgbClr val="000099"/>
          </a:solidFill>
          <a:latin typeface="+mj-lt"/>
          <a:ea typeface="+mj-ea"/>
          <a:cs typeface="+mj-cs"/>
        </a:defRPr>
      </a:lvl1pPr>
      <a:lvl2pPr algn="l" rtl="0" eaLnBrk="0" fontAlgn="base" hangingPunct="0">
        <a:lnSpc>
          <a:spcPct val="90000"/>
        </a:lnSpc>
        <a:spcBef>
          <a:spcPct val="0"/>
        </a:spcBef>
        <a:spcAft>
          <a:spcPct val="0"/>
        </a:spcAft>
        <a:defRPr sz="2800" b="1">
          <a:solidFill>
            <a:srgbClr val="000099"/>
          </a:solidFill>
          <a:latin typeface="Arial" charset="0"/>
          <a:cs typeface="Arial" charset="0"/>
        </a:defRPr>
      </a:lvl2pPr>
      <a:lvl3pPr algn="l" rtl="0" eaLnBrk="0" fontAlgn="base" hangingPunct="0">
        <a:lnSpc>
          <a:spcPct val="90000"/>
        </a:lnSpc>
        <a:spcBef>
          <a:spcPct val="0"/>
        </a:spcBef>
        <a:spcAft>
          <a:spcPct val="0"/>
        </a:spcAft>
        <a:defRPr sz="2800" b="1">
          <a:solidFill>
            <a:srgbClr val="000099"/>
          </a:solidFill>
          <a:latin typeface="Arial" charset="0"/>
          <a:cs typeface="Arial" charset="0"/>
        </a:defRPr>
      </a:lvl3pPr>
      <a:lvl4pPr algn="l" rtl="0" eaLnBrk="0" fontAlgn="base" hangingPunct="0">
        <a:lnSpc>
          <a:spcPct val="90000"/>
        </a:lnSpc>
        <a:spcBef>
          <a:spcPct val="0"/>
        </a:spcBef>
        <a:spcAft>
          <a:spcPct val="0"/>
        </a:spcAft>
        <a:defRPr sz="2800" b="1">
          <a:solidFill>
            <a:srgbClr val="000099"/>
          </a:solidFill>
          <a:latin typeface="Arial" charset="0"/>
          <a:cs typeface="Arial" charset="0"/>
        </a:defRPr>
      </a:lvl4pPr>
      <a:lvl5pPr algn="l" rtl="0" eaLnBrk="0" fontAlgn="base" hangingPunct="0">
        <a:lnSpc>
          <a:spcPct val="90000"/>
        </a:lnSpc>
        <a:spcBef>
          <a:spcPct val="0"/>
        </a:spcBef>
        <a:spcAft>
          <a:spcPct val="0"/>
        </a:spcAft>
        <a:defRPr sz="2800" b="1">
          <a:solidFill>
            <a:srgbClr val="000099"/>
          </a:solidFill>
          <a:latin typeface="Arial" charset="0"/>
          <a:cs typeface="Arial" charset="0"/>
        </a:defRPr>
      </a:lvl5pPr>
      <a:lvl6pPr marL="457200" algn="l" rtl="0" eaLnBrk="0" fontAlgn="base" hangingPunct="0">
        <a:lnSpc>
          <a:spcPct val="90000"/>
        </a:lnSpc>
        <a:spcBef>
          <a:spcPct val="0"/>
        </a:spcBef>
        <a:spcAft>
          <a:spcPct val="0"/>
        </a:spcAft>
        <a:defRPr sz="2800" b="1">
          <a:solidFill>
            <a:srgbClr val="000099"/>
          </a:solidFill>
          <a:latin typeface="Arial" charset="0"/>
          <a:cs typeface="Arial" charset="0"/>
        </a:defRPr>
      </a:lvl6pPr>
      <a:lvl7pPr marL="914400" algn="l" rtl="0" eaLnBrk="0" fontAlgn="base" hangingPunct="0">
        <a:lnSpc>
          <a:spcPct val="90000"/>
        </a:lnSpc>
        <a:spcBef>
          <a:spcPct val="0"/>
        </a:spcBef>
        <a:spcAft>
          <a:spcPct val="0"/>
        </a:spcAft>
        <a:defRPr sz="2800" b="1">
          <a:solidFill>
            <a:srgbClr val="000099"/>
          </a:solidFill>
          <a:latin typeface="Arial" charset="0"/>
          <a:cs typeface="Arial" charset="0"/>
        </a:defRPr>
      </a:lvl7pPr>
      <a:lvl8pPr marL="1371600" algn="l" rtl="0" eaLnBrk="0" fontAlgn="base" hangingPunct="0">
        <a:lnSpc>
          <a:spcPct val="90000"/>
        </a:lnSpc>
        <a:spcBef>
          <a:spcPct val="0"/>
        </a:spcBef>
        <a:spcAft>
          <a:spcPct val="0"/>
        </a:spcAft>
        <a:defRPr sz="2800" b="1">
          <a:solidFill>
            <a:srgbClr val="000099"/>
          </a:solidFill>
          <a:latin typeface="Arial" charset="0"/>
          <a:cs typeface="Arial" charset="0"/>
        </a:defRPr>
      </a:lvl8pPr>
      <a:lvl9pPr marL="1828800" algn="l" rtl="0" eaLnBrk="0" fontAlgn="base" hangingPunct="0">
        <a:lnSpc>
          <a:spcPct val="90000"/>
        </a:lnSpc>
        <a:spcBef>
          <a:spcPct val="0"/>
        </a:spcBef>
        <a:spcAft>
          <a:spcPct val="0"/>
        </a:spcAft>
        <a:defRPr sz="2800" b="1">
          <a:solidFill>
            <a:srgbClr val="000099"/>
          </a:solidFill>
          <a:latin typeface="Arial" charset="0"/>
          <a:cs typeface="Arial" charset="0"/>
        </a:defRPr>
      </a:lvl9pPr>
    </p:titleStyle>
    <p:bodyStyle>
      <a:lvl1pPr marL="228600" indent="-228600" algn="l" rtl="0" eaLnBrk="0" fontAlgn="base" hangingPunct="0">
        <a:spcBef>
          <a:spcPct val="35000"/>
        </a:spcBef>
        <a:spcAft>
          <a:spcPct val="15000"/>
        </a:spcAft>
        <a:buClr>
          <a:schemeClr val="tx1"/>
        </a:buClr>
        <a:buFont typeface="Wingdings" pitchFamily="2" charset="2"/>
        <a:buChar char="§"/>
        <a:defRPr sz="2400" b="1">
          <a:solidFill>
            <a:schemeClr val="tx1"/>
          </a:solidFill>
          <a:latin typeface="+mn-lt"/>
          <a:ea typeface="+mn-ea"/>
          <a:cs typeface="+mn-cs"/>
        </a:defRPr>
      </a:lvl1pPr>
      <a:lvl2pPr marL="566738" indent="-223838" algn="l" rtl="0" eaLnBrk="0" fontAlgn="base" hangingPunct="0">
        <a:spcBef>
          <a:spcPct val="25000"/>
        </a:spcBef>
        <a:spcAft>
          <a:spcPct val="15000"/>
        </a:spcAft>
        <a:buClr>
          <a:schemeClr val="tx1"/>
        </a:buClr>
        <a:buFont typeface="Arial" charset="0"/>
        <a:buChar char="–"/>
        <a:defRPr sz="2200">
          <a:solidFill>
            <a:schemeClr val="tx1"/>
          </a:solidFill>
          <a:latin typeface="+mn-lt"/>
          <a:cs typeface="+mn-cs"/>
        </a:defRPr>
      </a:lvl2pPr>
      <a:lvl3pPr marL="863600" indent="-182563" algn="l" rtl="0" eaLnBrk="0" fontAlgn="base" hangingPunct="0">
        <a:spcBef>
          <a:spcPct val="20000"/>
        </a:spcBef>
        <a:spcAft>
          <a:spcPct val="0"/>
        </a:spcAft>
        <a:buClr>
          <a:schemeClr val="tx1"/>
        </a:buClr>
        <a:buChar char="•"/>
        <a:defRPr sz="2000">
          <a:solidFill>
            <a:schemeClr val="tx1"/>
          </a:solidFill>
          <a:latin typeface="+mn-lt"/>
          <a:cs typeface="+mn-cs"/>
        </a:defRPr>
      </a:lvl3pPr>
      <a:lvl4pPr marL="1196975" indent="-219075" algn="l" rtl="0" eaLnBrk="0" fontAlgn="base" hangingPunct="0">
        <a:spcBef>
          <a:spcPct val="20000"/>
        </a:spcBef>
        <a:spcAft>
          <a:spcPct val="0"/>
        </a:spcAft>
        <a:buClr>
          <a:schemeClr val="tx1"/>
        </a:buClr>
        <a:buFont typeface="Arial" charset="0"/>
        <a:buChar char="–"/>
        <a:defRPr>
          <a:solidFill>
            <a:schemeClr val="tx1"/>
          </a:solidFill>
          <a:latin typeface="+mn-lt"/>
          <a:cs typeface="+mn-cs"/>
        </a:defRPr>
      </a:lvl4pPr>
      <a:lvl5pPr marL="14811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5pPr>
      <a:lvl6pPr marL="19383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6pPr>
      <a:lvl7pPr marL="23955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7pPr>
      <a:lvl8pPr marL="28527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8pPr>
      <a:lvl9pPr marL="33099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24" descr="new-ppt-strip"/>
          <p:cNvPicPr>
            <a:picLocks noChangeAspect="1" noChangeArrowheads="1"/>
          </p:cNvPicPr>
          <p:nvPr/>
        </p:nvPicPr>
        <p:blipFill>
          <a:blip r:embed="rId16"/>
          <a:srcRect/>
          <a:stretch>
            <a:fillRect/>
          </a:stretch>
        </p:blipFill>
        <p:spPr bwMode="auto">
          <a:xfrm>
            <a:off x="0" y="0"/>
            <a:ext cx="8583613" cy="530225"/>
          </a:xfrm>
          <a:prstGeom prst="rect">
            <a:avLst/>
          </a:prstGeom>
          <a:noFill/>
          <a:ln w="9525">
            <a:noFill/>
            <a:miter lim="800000"/>
            <a:headEnd/>
            <a:tailEnd/>
          </a:ln>
        </p:spPr>
      </p:pic>
      <p:sp>
        <p:nvSpPr>
          <p:cNvPr id="25603" name="Rectangle 4"/>
          <p:cNvSpPr>
            <a:spLocks noGrp="1" noChangeArrowheads="1"/>
          </p:cNvSpPr>
          <p:nvPr>
            <p:ph type="title"/>
          </p:nvPr>
        </p:nvSpPr>
        <p:spPr bwMode="auto">
          <a:xfrm>
            <a:off x="153988" y="728663"/>
            <a:ext cx="8245475" cy="498475"/>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5604" name="Rectangle 5"/>
          <p:cNvSpPr>
            <a:spLocks noGrp="1" noChangeArrowheads="1"/>
          </p:cNvSpPr>
          <p:nvPr>
            <p:ph type="body" idx="1"/>
          </p:nvPr>
        </p:nvSpPr>
        <p:spPr bwMode="auto">
          <a:xfrm>
            <a:off x="439738" y="1574800"/>
            <a:ext cx="8004175" cy="2008188"/>
          </a:xfrm>
          <a:prstGeom prst="rect">
            <a:avLst/>
          </a:prstGeom>
          <a:noFill/>
          <a:ln w="9525">
            <a:noFill/>
            <a:miter lim="800000"/>
            <a:headEnd/>
            <a:tailEnd/>
          </a:ln>
        </p:spPr>
        <p:txBody>
          <a:bodyPr vert="horz" wrap="square" lIns="92075" tIns="46038" rIns="92075" bIns="46038"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7" name="Rectangle 7"/>
          <p:cNvSpPr>
            <a:spLocks noChangeArrowheads="1"/>
          </p:cNvSpPr>
          <p:nvPr/>
        </p:nvSpPr>
        <p:spPr bwMode="black">
          <a:xfrm>
            <a:off x="5724525" y="6499225"/>
            <a:ext cx="3306763" cy="244475"/>
          </a:xfrm>
          <a:prstGeom prst="rect">
            <a:avLst/>
          </a:prstGeom>
          <a:noFill/>
          <a:ln w="9525">
            <a:noFill/>
            <a:miter lim="800000"/>
            <a:headEnd/>
            <a:tailEnd/>
          </a:ln>
          <a:effectLst/>
        </p:spPr>
        <p:txBody>
          <a:bodyPr lIns="92075" tIns="46038" rIns="92075" bIns="46038">
            <a:spAutoFit/>
          </a:bodyPr>
          <a:lstStyle/>
          <a:p>
            <a:pPr algn="r" eaLnBrk="0" hangingPunct="0"/>
            <a:r>
              <a:rPr lang="en-US" sz="1000" b="0">
                <a:solidFill>
                  <a:srgbClr val="5F5F5F"/>
                </a:solidFill>
              </a:rPr>
              <a:t>© 2014 IBM Corporation</a:t>
            </a:r>
          </a:p>
        </p:txBody>
      </p:sp>
      <p:sp>
        <p:nvSpPr>
          <p:cNvPr id="4105" name="Rectangle 9"/>
          <p:cNvSpPr>
            <a:spLocks noGrp="1" noChangeArrowheads="1"/>
          </p:cNvSpPr>
          <p:nvPr>
            <p:ph type="sldNum" sz="quarter" idx="4"/>
          </p:nvPr>
        </p:nvSpPr>
        <p:spPr bwMode="black">
          <a:xfrm>
            <a:off x="198438" y="6392863"/>
            <a:ext cx="1006475" cy="320675"/>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eaLnBrk="1" hangingPunct="1">
              <a:spcBef>
                <a:spcPct val="50000"/>
              </a:spcBef>
              <a:buClrTx/>
              <a:buFontTx/>
              <a:buNone/>
              <a:defRPr sz="1000">
                <a:solidFill>
                  <a:schemeClr val="tx1"/>
                </a:solidFill>
              </a:defRPr>
            </a:lvl1pPr>
          </a:lstStyle>
          <a:p>
            <a:pPr>
              <a:defRPr/>
            </a:pPr>
            <a:fld id="{9B523A9C-BB59-45E7-8876-C054BC0E417A}" type="slidenum">
              <a:rPr lang="en-US"/>
              <a:pPr>
                <a:defRPr/>
              </a:pPr>
              <a:t>‹#›</a:t>
            </a:fld>
            <a:endParaRPr lang="en-US" dirty="0"/>
          </a:p>
        </p:txBody>
      </p:sp>
      <p:sp>
        <p:nvSpPr>
          <p:cNvPr id="4106" name="Rectangle 10"/>
          <p:cNvSpPr>
            <a:spLocks noGrp="1" noChangeArrowheads="1"/>
          </p:cNvSpPr>
          <p:nvPr>
            <p:ph type="ftr" sz="quarter" idx="3"/>
          </p:nvPr>
        </p:nvSpPr>
        <p:spPr bwMode="auto">
          <a:xfrm>
            <a:off x="1516063" y="6407150"/>
            <a:ext cx="5068887" cy="290513"/>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eaLnBrk="1" hangingPunct="1">
              <a:spcBef>
                <a:spcPct val="0"/>
              </a:spcBef>
              <a:buClrTx/>
              <a:buFontTx/>
              <a:buNone/>
              <a:defRPr sz="1000" b="0" dirty="0">
                <a:solidFill>
                  <a:srgbClr val="5F5F5F"/>
                </a:solidFill>
              </a:defRPr>
            </a:lvl1pPr>
          </a:lstStyle>
          <a:p>
            <a:pPr>
              <a:defRPr/>
            </a:pPr>
            <a:r>
              <a:rPr lang="en-US"/>
              <a:t>IBM Silicon Valley Laboratory - 2014 WW Tech Sales Boot Camp</a:t>
            </a:r>
          </a:p>
        </p:txBody>
      </p:sp>
      <p:sp>
        <p:nvSpPr>
          <p:cNvPr id="95241" name="Rectangle 20"/>
          <p:cNvSpPr>
            <a:spLocks noChangeArrowheads="1"/>
          </p:cNvSpPr>
          <p:nvPr/>
        </p:nvSpPr>
        <p:spPr bwMode="auto">
          <a:xfrm>
            <a:off x="8077200" y="0"/>
            <a:ext cx="1066800" cy="530225"/>
          </a:xfrm>
          <a:prstGeom prst="rect">
            <a:avLst/>
          </a:prstGeom>
          <a:solidFill>
            <a:srgbClr val="C0C0C0"/>
          </a:solidFill>
          <a:ln w="12700">
            <a:noFill/>
            <a:miter lim="800000"/>
            <a:headEnd type="none" w="sm" len="sm"/>
            <a:tailEnd type="none" w="sm" len="sm"/>
          </a:ln>
          <a:effectLst/>
        </p:spPr>
        <p:txBody>
          <a:bodyPr wrap="none" anchor="ctr"/>
          <a:lstStyle/>
          <a:p>
            <a:pPr algn="ctr">
              <a:spcBef>
                <a:spcPct val="50000"/>
              </a:spcBef>
              <a:defRPr/>
            </a:pPr>
            <a:endParaRPr lang="en-US" sz="2400" b="0" dirty="0">
              <a:solidFill>
                <a:schemeClr val="tx1"/>
              </a:solidFill>
            </a:endParaRPr>
          </a:p>
        </p:txBody>
      </p:sp>
      <p:pic>
        <p:nvPicPr>
          <p:cNvPr id="25609" name="Picture 22" descr="BR610N"/>
          <p:cNvPicPr>
            <a:picLocks noChangeAspect="1" noChangeArrowheads="1"/>
          </p:cNvPicPr>
          <p:nvPr/>
        </p:nvPicPr>
        <p:blipFill>
          <a:blip r:embed="rId17"/>
          <a:srcRect/>
          <a:stretch>
            <a:fillRect/>
          </a:stretch>
        </p:blipFill>
        <p:spPr bwMode="auto">
          <a:xfrm>
            <a:off x="8243888" y="114300"/>
            <a:ext cx="792162" cy="312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 id="2147483680" r:id="rId12"/>
    <p:sldLayoutId id="2147483679" r:id="rId13"/>
    <p:sldLayoutId id="2147483692" r:id="rId14"/>
  </p:sldLayoutIdLst>
  <p:hf sldNum="0" hdr="0" dt="0"/>
  <p:txStyles>
    <p:titleStyle>
      <a:lvl1pPr algn="l" rtl="0" eaLnBrk="0" fontAlgn="base" hangingPunct="0">
        <a:lnSpc>
          <a:spcPct val="90000"/>
        </a:lnSpc>
        <a:spcBef>
          <a:spcPct val="0"/>
        </a:spcBef>
        <a:spcAft>
          <a:spcPct val="0"/>
        </a:spcAft>
        <a:defRPr sz="2800" b="1">
          <a:solidFill>
            <a:srgbClr val="000099"/>
          </a:solidFill>
          <a:latin typeface="+mj-lt"/>
          <a:ea typeface="+mj-ea"/>
          <a:cs typeface="+mj-cs"/>
        </a:defRPr>
      </a:lvl1pPr>
      <a:lvl2pPr algn="l" rtl="0" eaLnBrk="0" fontAlgn="base" hangingPunct="0">
        <a:lnSpc>
          <a:spcPct val="90000"/>
        </a:lnSpc>
        <a:spcBef>
          <a:spcPct val="0"/>
        </a:spcBef>
        <a:spcAft>
          <a:spcPct val="0"/>
        </a:spcAft>
        <a:defRPr sz="2800" b="1">
          <a:solidFill>
            <a:srgbClr val="000099"/>
          </a:solidFill>
          <a:latin typeface="Arial" charset="0"/>
          <a:cs typeface="Arial" charset="0"/>
        </a:defRPr>
      </a:lvl2pPr>
      <a:lvl3pPr algn="l" rtl="0" eaLnBrk="0" fontAlgn="base" hangingPunct="0">
        <a:lnSpc>
          <a:spcPct val="90000"/>
        </a:lnSpc>
        <a:spcBef>
          <a:spcPct val="0"/>
        </a:spcBef>
        <a:spcAft>
          <a:spcPct val="0"/>
        </a:spcAft>
        <a:defRPr sz="2800" b="1">
          <a:solidFill>
            <a:srgbClr val="000099"/>
          </a:solidFill>
          <a:latin typeface="Arial" charset="0"/>
          <a:cs typeface="Arial" charset="0"/>
        </a:defRPr>
      </a:lvl3pPr>
      <a:lvl4pPr algn="l" rtl="0" eaLnBrk="0" fontAlgn="base" hangingPunct="0">
        <a:lnSpc>
          <a:spcPct val="90000"/>
        </a:lnSpc>
        <a:spcBef>
          <a:spcPct val="0"/>
        </a:spcBef>
        <a:spcAft>
          <a:spcPct val="0"/>
        </a:spcAft>
        <a:defRPr sz="2800" b="1">
          <a:solidFill>
            <a:srgbClr val="000099"/>
          </a:solidFill>
          <a:latin typeface="Arial" charset="0"/>
          <a:cs typeface="Arial" charset="0"/>
        </a:defRPr>
      </a:lvl4pPr>
      <a:lvl5pPr algn="l" rtl="0" eaLnBrk="0" fontAlgn="base" hangingPunct="0">
        <a:lnSpc>
          <a:spcPct val="90000"/>
        </a:lnSpc>
        <a:spcBef>
          <a:spcPct val="0"/>
        </a:spcBef>
        <a:spcAft>
          <a:spcPct val="0"/>
        </a:spcAft>
        <a:defRPr sz="2800" b="1">
          <a:solidFill>
            <a:srgbClr val="000099"/>
          </a:solidFill>
          <a:latin typeface="Arial" charset="0"/>
          <a:cs typeface="Arial" charset="0"/>
        </a:defRPr>
      </a:lvl5pPr>
      <a:lvl6pPr marL="457200" algn="l" rtl="0" eaLnBrk="0" fontAlgn="base" hangingPunct="0">
        <a:lnSpc>
          <a:spcPct val="90000"/>
        </a:lnSpc>
        <a:spcBef>
          <a:spcPct val="0"/>
        </a:spcBef>
        <a:spcAft>
          <a:spcPct val="0"/>
        </a:spcAft>
        <a:defRPr sz="2800" b="1">
          <a:solidFill>
            <a:srgbClr val="000099"/>
          </a:solidFill>
          <a:latin typeface="Arial" charset="0"/>
          <a:cs typeface="Arial" charset="0"/>
        </a:defRPr>
      </a:lvl6pPr>
      <a:lvl7pPr marL="914400" algn="l" rtl="0" eaLnBrk="0" fontAlgn="base" hangingPunct="0">
        <a:lnSpc>
          <a:spcPct val="90000"/>
        </a:lnSpc>
        <a:spcBef>
          <a:spcPct val="0"/>
        </a:spcBef>
        <a:spcAft>
          <a:spcPct val="0"/>
        </a:spcAft>
        <a:defRPr sz="2800" b="1">
          <a:solidFill>
            <a:srgbClr val="000099"/>
          </a:solidFill>
          <a:latin typeface="Arial" charset="0"/>
          <a:cs typeface="Arial" charset="0"/>
        </a:defRPr>
      </a:lvl7pPr>
      <a:lvl8pPr marL="1371600" algn="l" rtl="0" eaLnBrk="0" fontAlgn="base" hangingPunct="0">
        <a:lnSpc>
          <a:spcPct val="90000"/>
        </a:lnSpc>
        <a:spcBef>
          <a:spcPct val="0"/>
        </a:spcBef>
        <a:spcAft>
          <a:spcPct val="0"/>
        </a:spcAft>
        <a:defRPr sz="2800" b="1">
          <a:solidFill>
            <a:srgbClr val="000099"/>
          </a:solidFill>
          <a:latin typeface="Arial" charset="0"/>
          <a:cs typeface="Arial" charset="0"/>
        </a:defRPr>
      </a:lvl8pPr>
      <a:lvl9pPr marL="1828800" algn="l" rtl="0" eaLnBrk="0" fontAlgn="base" hangingPunct="0">
        <a:lnSpc>
          <a:spcPct val="90000"/>
        </a:lnSpc>
        <a:spcBef>
          <a:spcPct val="0"/>
        </a:spcBef>
        <a:spcAft>
          <a:spcPct val="0"/>
        </a:spcAft>
        <a:defRPr sz="2800" b="1">
          <a:solidFill>
            <a:srgbClr val="000099"/>
          </a:solidFill>
          <a:latin typeface="Arial" charset="0"/>
          <a:cs typeface="Arial" charset="0"/>
        </a:defRPr>
      </a:lvl9pPr>
    </p:titleStyle>
    <p:bodyStyle>
      <a:lvl1pPr marL="228600" indent="-228600" algn="l" rtl="0" eaLnBrk="0" fontAlgn="base" hangingPunct="0">
        <a:spcBef>
          <a:spcPct val="35000"/>
        </a:spcBef>
        <a:spcAft>
          <a:spcPct val="15000"/>
        </a:spcAft>
        <a:buClr>
          <a:schemeClr val="tx1"/>
        </a:buClr>
        <a:buFont typeface="Wingdings" pitchFamily="2" charset="2"/>
        <a:buChar char="§"/>
        <a:defRPr sz="2400" b="1">
          <a:solidFill>
            <a:schemeClr val="tx1"/>
          </a:solidFill>
          <a:latin typeface="+mn-lt"/>
          <a:ea typeface="+mn-ea"/>
          <a:cs typeface="+mn-cs"/>
        </a:defRPr>
      </a:lvl1pPr>
      <a:lvl2pPr marL="566738" indent="-223838" algn="l" rtl="0" eaLnBrk="0" fontAlgn="base" hangingPunct="0">
        <a:spcBef>
          <a:spcPct val="25000"/>
        </a:spcBef>
        <a:spcAft>
          <a:spcPct val="15000"/>
        </a:spcAft>
        <a:buClr>
          <a:schemeClr val="tx1"/>
        </a:buClr>
        <a:buFont typeface="Arial" charset="0"/>
        <a:buChar char="–"/>
        <a:defRPr sz="2200">
          <a:solidFill>
            <a:schemeClr val="tx1"/>
          </a:solidFill>
          <a:latin typeface="+mn-lt"/>
          <a:cs typeface="+mn-cs"/>
        </a:defRPr>
      </a:lvl2pPr>
      <a:lvl3pPr marL="863600" indent="-182563" algn="l" rtl="0" eaLnBrk="0" fontAlgn="base" hangingPunct="0">
        <a:spcBef>
          <a:spcPct val="20000"/>
        </a:spcBef>
        <a:spcAft>
          <a:spcPct val="0"/>
        </a:spcAft>
        <a:buClr>
          <a:schemeClr val="tx1"/>
        </a:buClr>
        <a:buChar char="•"/>
        <a:defRPr sz="2000">
          <a:solidFill>
            <a:schemeClr val="tx1"/>
          </a:solidFill>
          <a:latin typeface="+mn-lt"/>
          <a:cs typeface="+mn-cs"/>
        </a:defRPr>
      </a:lvl3pPr>
      <a:lvl4pPr marL="1196975" indent="-219075" algn="l" rtl="0" eaLnBrk="0" fontAlgn="base" hangingPunct="0">
        <a:spcBef>
          <a:spcPct val="20000"/>
        </a:spcBef>
        <a:spcAft>
          <a:spcPct val="0"/>
        </a:spcAft>
        <a:buClr>
          <a:schemeClr val="tx1"/>
        </a:buClr>
        <a:buFont typeface="Arial" charset="0"/>
        <a:buChar char="–"/>
        <a:defRPr>
          <a:solidFill>
            <a:schemeClr val="tx1"/>
          </a:solidFill>
          <a:latin typeface="+mn-lt"/>
          <a:cs typeface="+mn-cs"/>
        </a:defRPr>
      </a:lvl4pPr>
      <a:lvl5pPr marL="14811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5pPr>
      <a:lvl6pPr marL="19383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6pPr>
      <a:lvl7pPr marL="23955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7pPr>
      <a:lvl8pPr marL="28527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8pPr>
      <a:lvl9pPr marL="3309938" indent="-169863" algn="l" rtl="0" eaLnBrk="0" fontAlgn="base" hangingPunct="0">
        <a:spcBef>
          <a:spcPct val="20000"/>
        </a:spcBef>
        <a:spcAft>
          <a:spcPct val="0"/>
        </a:spcAft>
        <a:buClr>
          <a:schemeClr val="tx1"/>
        </a:buClr>
        <a:buFont typeface="Arial" charset="0"/>
        <a:buChar char="&gt;"/>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2"/>
          <p:cNvSpPr>
            <a:spLocks noGrp="1" noChangeArrowheads="1"/>
          </p:cNvSpPr>
          <p:nvPr>
            <p:ph type="ctrTitle"/>
          </p:nvPr>
        </p:nvSpPr>
        <p:spPr>
          <a:xfrm>
            <a:off x="285750" y="1033463"/>
            <a:ext cx="7772400" cy="1470025"/>
          </a:xfrm>
        </p:spPr>
        <p:txBody>
          <a:bodyPr/>
          <a:lstStyle/>
          <a:p>
            <a:r>
              <a:rPr lang="en-US" smtClean="0"/>
              <a:t>DB2 Analytics Accelerator Loader for z/OS</a:t>
            </a:r>
          </a:p>
        </p:txBody>
      </p:sp>
      <p:sp>
        <p:nvSpPr>
          <p:cNvPr id="43010" name="Footer Placeholder 3"/>
          <p:cNvSpPr>
            <a:spLocks noGrp="1"/>
          </p:cNvSpPr>
          <p:nvPr>
            <p:ph type="ftr" sz="quarter" idx="11"/>
          </p:nvPr>
        </p:nvSpPr>
        <p:spPr>
          <a:noFill/>
          <a:ln>
            <a:miter lim="800000"/>
            <a:headEnd/>
            <a:tailEnd/>
          </a:ln>
        </p:spPr>
        <p:txBody>
          <a:bodyPr/>
          <a:lstStyle/>
          <a:p>
            <a:r>
              <a:rPr lang="en-US" smtClean="0"/>
              <a:t>IBM Silicon Valley Laboratory - 2014 WW Tech Sales Boot Camp</a:t>
            </a:r>
          </a:p>
        </p:txBody>
      </p:sp>
      <p:sp>
        <p:nvSpPr>
          <p:cNvPr id="43011" name="Text Box 14"/>
          <p:cNvSpPr txBox="1">
            <a:spLocks noChangeArrowheads="1"/>
          </p:cNvSpPr>
          <p:nvPr/>
        </p:nvSpPr>
        <p:spPr bwMode="auto">
          <a:xfrm>
            <a:off x="446088" y="3354388"/>
            <a:ext cx="4000500" cy="493712"/>
          </a:xfrm>
          <a:prstGeom prst="rect">
            <a:avLst/>
          </a:prstGeom>
          <a:noFill/>
          <a:ln w="9525" algn="ctr">
            <a:noFill/>
            <a:miter lim="800000"/>
            <a:headEnd/>
            <a:tailEnd/>
          </a:ln>
        </p:spPr>
        <p:txBody>
          <a:bodyPr lIns="92075" tIns="46038" rIns="92075" bIns="46038">
            <a:spAutoFit/>
          </a:bodyPr>
          <a:lstStyle/>
          <a:p>
            <a:pPr eaLnBrk="0" hangingPunct="0">
              <a:buClr>
                <a:schemeClr val="accent2"/>
              </a:buClr>
              <a:buFont typeface="Wingdings" pitchFamily="2" charset="2"/>
              <a:buNone/>
            </a:pPr>
            <a:endParaRPr lang="en-US" sz="1300" b="0" i="1">
              <a:solidFill>
                <a:schemeClr val="tx1"/>
              </a:solidFill>
            </a:endParaRPr>
          </a:p>
          <a:p>
            <a:pPr eaLnBrk="0" hangingPunct="0">
              <a:buClr>
                <a:schemeClr val="accent2"/>
              </a:buClr>
              <a:buFont typeface="Wingdings" pitchFamily="2" charset="2"/>
              <a:buNone/>
            </a:pPr>
            <a:endParaRPr lang="en-US" sz="1300" b="0" i="1">
              <a:solidFill>
                <a:schemeClr val="tx1"/>
              </a:solidFill>
            </a:endParaRPr>
          </a:p>
        </p:txBody>
      </p:sp>
      <p:pic>
        <p:nvPicPr>
          <p:cNvPr id="43012" name="Picture 5" descr="bootcamp.png"/>
          <p:cNvPicPr>
            <a:picLocks noChangeAspect="1"/>
          </p:cNvPicPr>
          <p:nvPr/>
        </p:nvPicPr>
        <p:blipFill>
          <a:blip r:embed="rId3"/>
          <a:srcRect/>
          <a:stretch>
            <a:fillRect/>
          </a:stretch>
        </p:blipFill>
        <p:spPr bwMode="auto">
          <a:xfrm>
            <a:off x="6042025" y="3676650"/>
            <a:ext cx="3101975" cy="3181350"/>
          </a:xfrm>
          <a:prstGeom prst="rect">
            <a:avLst/>
          </a:prstGeom>
          <a:noFill/>
          <a:ln w="9525">
            <a:noFill/>
            <a:miter lim="800000"/>
            <a:headEnd/>
            <a:tailEnd/>
          </a:ln>
        </p:spPr>
      </p:pic>
      <p:sp>
        <p:nvSpPr>
          <p:cNvPr id="43013" name="TextBox 6"/>
          <p:cNvSpPr txBox="1">
            <a:spLocks noChangeArrowheads="1"/>
          </p:cNvSpPr>
          <p:nvPr/>
        </p:nvSpPr>
        <p:spPr bwMode="auto">
          <a:xfrm>
            <a:off x="250825" y="649288"/>
            <a:ext cx="3702050" cy="246062"/>
          </a:xfrm>
          <a:prstGeom prst="rect">
            <a:avLst/>
          </a:prstGeom>
          <a:noFill/>
          <a:ln w="9525">
            <a:noFill/>
            <a:miter lim="800000"/>
            <a:headEnd/>
            <a:tailEnd/>
          </a:ln>
        </p:spPr>
        <p:txBody>
          <a:bodyPr>
            <a:spAutoFit/>
          </a:bodyPr>
          <a:lstStyle/>
          <a:p>
            <a:pPr eaLnBrk="0" hangingPunct="0">
              <a:spcBef>
                <a:spcPct val="50000"/>
              </a:spcBef>
              <a:buClr>
                <a:schemeClr val="accent2"/>
              </a:buClr>
              <a:buFont typeface="Wingdings" pitchFamily="2" charset="2"/>
              <a:buNone/>
            </a:pPr>
            <a:r>
              <a:rPr lang="en-US" sz="1000">
                <a:solidFill>
                  <a:schemeClr val="tx1"/>
                </a:solidFill>
              </a:rPr>
              <a:t>Information Management for System 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ChangeArrowheads="1"/>
          </p:cNvSpPr>
          <p:nvPr/>
        </p:nvSpPr>
        <p:spPr bwMode="auto">
          <a:xfrm>
            <a:off x="76200" y="609600"/>
            <a:ext cx="9067800" cy="498475"/>
          </a:xfrm>
          <a:prstGeom prst="rect">
            <a:avLst/>
          </a:prstGeom>
          <a:noFill/>
          <a:ln w="9525">
            <a:noFill/>
            <a:miter lim="800000"/>
            <a:headEnd/>
            <a:tailEnd/>
          </a:ln>
        </p:spPr>
        <p:txBody>
          <a:bodyPr lIns="92075" tIns="46038" rIns="92075" bIns="46038"/>
          <a:lstStyle/>
          <a:p>
            <a:pPr>
              <a:lnSpc>
                <a:spcPct val="90000"/>
              </a:lnSpc>
            </a:pPr>
            <a:r>
              <a:rPr lang="en-US" sz="2800">
                <a:solidFill>
                  <a:srgbClr val="000099"/>
                </a:solidFill>
              </a:rPr>
              <a:t>Group Consistent Load: Internal Details</a:t>
            </a:r>
            <a:endParaRPr lang="de-DE" sz="2800">
              <a:solidFill>
                <a:srgbClr val="000099"/>
              </a:solidFill>
            </a:endParaRPr>
          </a:p>
        </p:txBody>
      </p:sp>
      <p:sp>
        <p:nvSpPr>
          <p:cNvPr id="58370" name="Rectangle 7"/>
          <p:cNvSpPr>
            <a:spLocks noChangeArrowheads="1"/>
          </p:cNvSpPr>
          <p:nvPr/>
        </p:nvSpPr>
        <p:spPr bwMode="auto">
          <a:xfrm>
            <a:off x="254000" y="1509713"/>
            <a:ext cx="8610600" cy="5348287"/>
          </a:xfrm>
          <a:prstGeom prst="rect">
            <a:avLst/>
          </a:prstGeom>
          <a:noFill/>
          <a:ln w="9525">
            <a:noFill/>
            <a:miter lim="800000"/>
            <a:headEnd/>
            <a:tailEnd/>
          </a:ln>
        </p:spPr>
        <p:txBody>
          <a:bodyPr lIns="92075" tIns="46038" rIns="92075" bIns="46038"/>
          <a:lstStyle/>
          <a:p>
            <a:pPr marL="457200" indent="-457200">
              <a:spcBef>
                <a:spcPct val="35000"/>
              </a:spcBef>
              <a:spcAft>
                <a:spcPct val="15000"/>
              </a:spcAft>
              <a:buClr>
                <a:schemeClr val="tx1"/>
              </a:buClr>
              <a:buFont typeface="+mj-lt"/>
              <a:buAutoNum type="arabicPeriod"/>
              <a:defRPr/>
            </a:pPr>
            <a:r>
              <a:rPr lang="de-DE" sz="1800" b="0" dirty="0">
                <a:solidFill>
                  <a:schemeClr val="tx1"/>
                </a:solidFill>
              </a:rPr>
              <a:t>Users specify point in time to load</a:t>
            </a:r>
          </a:p>
          <a:p>
            <a:pPr marL="457200" indent="-457200">
              <a:spcBef>
                <a:spcPct val="35000"/>
              </a:spcBef>
              <a:spcAft>
                <a:spcPct val="15000"/>
              </a:spcAft>
              <a:buClr>
                <a:schemeClr val="tx1"/>
              </a:buClr>
              <a:buFont typeface="+mj-lt"/>
              <a:buAutoNum type="arabicPeriod"/>
              <a:defRPr/>
            </a:pPr>
            <a:r>
              <a:rPr lang="de-DE" sz="1800" b="0" dirty="0">
                <a:solidFill>
                  <a:schemeClr val="tx1"/>
                </a:solidFill>
              </a:rPr>
              <a:t>Loader selects appropriate image copies before point in time</a:t>
            </a:r>
          </a:p>
          <a:p>
            <a:pPr marL="914400" lvl="1" indent="-457200">
              <a:spcBef>
                <a:spcPct val="35000"/>
              </a:spcBef>
              <a:spcAft>
                <a:spcPct val="15000"/>
              </a:spcAft>
              <a:buClr>
                <a:schemeClr val="tx1"/>
              </a:buClr>
              <a:buFont typeface="Arial" panose="020B0604020202020204" pitchFamily="34" charset="0"/>
              <a:buChar char="•"/>
              <a:defRPr/>
            </a:pPr>
            <a:r>
              <a:rPr lang="de-DE" sz="1600" b="0" dirty="0">
                <a:solidFill>
                  <a:schemeClr val="tx1"/>
                </a:solidFill>
              </a:rPr>
              <a:t>Supports full image copies</a:t>
            </a:r>
          </a:p>
          <a:p>
            <a:pPr marL="914400" lvl="1" indent="-457200">
              <a:spcBef>
                <a:spcPct val="35000"/>
              </a:spcBef>
              <a:spcAft>
                <a:spcPct val="15000"/>
              </a:spcAft>
              <a:buClr>
                <a:schemeClr val="tx1"/>
              </a:buClr>
              <a:buFont typeface="Arial" panose="020B0604020202020204" pitchFamily="34" charset="0"/>
              <a:buChar char="•"/>
              <a:defRPr/>
            </a:pPr>
            <a:r>
              <a:rPr lang="de-DE" sz="1600" b="0" dirty="0">
                <a:solidFill>
                  <a:schemeClr val="tx1"/>
                </a:solidFill>
              </a:rPr>
              <a:t>Incremental image copies</a:t>
            </a:r>
          </a:p>
          <a:p>
            <a:pPr marL="914400" lvl="1" indent="-457200">
              <a:spcBef>
                <a:spcPct val="35000"/>
              </a:spcBef>
              <a:spcAft>
                <a:spcPct val="15000"/>
              </a:spcAft>
              <a:buClr>
                <a:schemeClr val="tx1"/>
              </a:buClr>
              <a:buFont typeface="Arial" panose="020B0604020202020204" pitchFamily="34" charset="0"/>
              <a:buChar char="•"/>
              <a:defRPr/>
            </a:pPr>
            <a:r>
              <a:rPr lang="de-DE" sz="1600" b="0" dirty="0">
                <a:solidFill>
                  <a:schemeClr val="tx1"/>
                </a:solidFill>
              </a:rPr>
              <a:t>Inline image copies</a:t>
            </a:r>
          </a:p>
          <a:p>
            <a:pPr marL="914400" lvl="1" indent="-457200">
              <a:spcBef>
                <a:spcPct val="35000"/>
              </a:spcBef>
              <a:spcAft>
                <a:spcPct val="15000"/>
              </a:spcAft>
              <a:buClr>
                <a:schemeClr val="tx1"/>
              </a:buClr>
              <a:buFont typeface="Arial" panose="020B0604020202020204" pitchFamily="34" charset="0"/>
              <a:buChar char="•"/>
              <a:defRPr/>
            </a:pPr>
            <a:r>
              <a:rPr lang="de-DE" sz="1600" b="0" dirty="0">
                <a:solidFill>
                  <a:schemeClr val="tx1"/>
                </a:solidFill>
              </a:rPr>
              <a:t>FlashCopy image copies</a:t>
            </a:r>
          </a:p>
          <a:p>
            <a:pPr marL="457200" indent="-457200">
              <a:spcBef>
                <a:spcPct val="35000"/>
              </a:spcBef>
              <a:spcAft>
                <a:spcPct val="15000"/>
              </a:spcAft>
              <a:buClr>
                <a:schemeClr val="tx1"/>
              </a:buClr>
              <a:buFont typeface="+mj-lt"/>
              <a:buAutoNum type="arabicPeriod"/>
              <a:defRPr/>
            </a:pPr>
            <a:r>
              <a:rPr lang="de-DE" sz="1800" b="0" dirty="0">
                <a:solidFill>
                  <a:schemeClr val="tx1"/>
                </a:solidFill>
              </a:rPr>
              <a:t>Reads log records from image copy point to specified PIT</a:t>
            </a:r>
          </a:p>
          <a:p>
            <a:pPr marL="457200" indent="-457200">
              <a:spcBef>
                <a:spcPct val="35000"/>
              </a:spcBef>
              <a:spcAft>
                <a:spcPct val="15000"/>
              </a:spcAft>
              <a:buClr>
                <a:schemeClr val="tx1"/>
              </a:buClr>
              <a:buFont typeface="+mj-lt"/>
              <a:buAutoNum type="arabicPeriod"/>
              <a:defRPr/>
            </a:pPr>
            <a:r>
              <a:rPr lang="de-DE" sz="1800" b="0" dirty="0">
                <a:solidFill>
                  <a:schemeClr val="tx1"/>
                </a:solidFill>
              </a:rPr>
              <a:t>Sorts log records in Page/Time sequence</a:t>
            </a:r>
          </a:p>
          <a:p>
            <a:pPr marL="457200" indent="-457200">
              <a:spcBef>
                <a:spcPct val="35000"/>
              </a:spcBef>
              <a:spcAft>
                <a:spcPct val="15000"/>
              </a:spcAft>
              <a:buClr>
                <a:schemeClr val="tx1"/>
              </a:buClr>
              <a:buFont typeface="+mj-lt"/>
              <a:buAutoNum type="arabicPeriod"/>
              <a:defRPr/>
            </a:pPr>
            <a:r>
              <a:rPr lang="de-DE" sz="1800" b="0" dirty="0">
                <a:solidFill>
                  <a:schemeClr val="tx1"/>
                </a:solidFill>
              </a:rPr>
              <a:t>Reads and merges image copies</a:t>
            </a:r>
          </a:p>
          <a:p>
            <a:pPr marL="457200" indent="-457200">
              <a:spcBef>
                <a:spcPct val="35000"/>
              </a:spcBef>
              <a:spcAft>
                <a:spcPct val="15000"/>
              </a:spcAft>
              <a:buClr>
                <a:schemeClr val="tx1"/>
              </a:buClr>
              <a:buFont typeface="+mj-lt"/>
              <a:buAutoNum type="arabicPeriod"/>
              <a:defRPr/>
            </a:pPr>
            <a:r>
              <a:rPr lang="de-DE" sz="1800" b="0" dirty="0">
                <a:solidFill>
                  <a:schemeClr val="tx1"/>
                </a:solidFill>
              </a:rPr>
              <a:t>Applies sorted log records to page</a:t>
            </a:r>
          </a:p>
          <a:p>
            <a:pPr marL="457200" indent="-457200">
              <a:spcBef>
                <a:spcPct val="35000"/>
              </a:spcBef>
              <a:spcAft>
                <a:spcPct val="15000"/>
              </a:spcAft>
              <a:buClr>
                <a:schemeClr val="tx1"/>
              </a:buClr>
              <a:buFont typeface="+mj-lt"/>
              <a:buAutoNum type="arabicPeriod"/>
              <a:defRPr/>
            </a:pPr>
            <a:r>
              <a:rPr lang="de-DE" sz="1800" b="0" dirty="0">
                <a:solidFill>
                  <a:schemeClr val="tx1"/>
                </a:solidFill>
              </a:rPr>
              <a:t>Extracts table rows from page</a:t>
            </a:r>
          </a:p>
          <a:p>
            <a:pPr marL="914400" lvl="1" indent="-457200">
              <a:spcBef>
                <a:spcPct val="35000"/>
              </a:spcBef>
              <a:spcAft>
                <a:spcPct val="15000"/>
              </a:spcAft>
              <a:buClr>
                <a:schemeClr val="tx1"/>
              </a:buClr>
              <a:buFont typeface="Arial" panose="020B0604020202020204" pitchFamily="34" charset="0"/>
              <a:buChar char="•"/>
              <a:defRPr/>
            </a:pPr>
            <a:r>
              <a:rPr lang="de-DE" sz="1600" b="0" dirty="0">
                <a:solidFill>
                  <a:schemeClr val="tx1"/>
                </a:solidFill>
              </a:rPr>
              <a:t>Decompresses rows</a:t>
            </a:r>
          </a:p>
          <a:p>
            <a:pPr marL="457200" indent="-457200">
              <a:spcBef>
                <a:spcPct val="35000"/>
              </a:spcBef>
              <a:spcAft>
                <a:spcPct val="15000"/>
              </a:spcAft>
              <a:buClr>
                <a:schemeClr val="tx1"/>
              </a:buClr>
              <a:buFont typeface="+mj-lt"/>
              <a:buAutoNum type="arabicPeriod"/>
              <a:defRPr/>
            </a:pPr>
            <a:r>
              <a:rPr lang="de-DE" sz="1800" b="0" dirty="0">
                <a:solidFill>
                  <a:schemeClr val="tx1"/>
                </a:solidFill>
              </a:rPr>
              <a:t>Writes table rows to accelerator </a:t>
            </a:r>
          </a:p>
          <a:p>
            <a:pPr marL="228600" indent="-228600">
              <a:spcBef>
                <a:spcPct val="35000"/>
              </a:spcBef>
              <a:spcAft>
                <a:spcPct val="15000"/>
              </a:spcAft>
              <a:buClr>
                <a:schemeClr val="tx1"/>
              </a:buClr>
              <a:buFont typeface="Wingdings" pitchFamily="2" charset="2"/>
              <a:buChar char="§"/>
              <a:defRPr/>
            </a:pPr>
            <a:endParaRPr lang="de-DE" sz="2000" b="0" dirty="0">
              <a:solidFill>
                <a:schemeClr val="tx1"/>
              </a:solidFill>
            </a:endParaRPr>
          </a:p>
          <a:p>
            <a:pPr marL="228600" indent="-228600">
              <a:defRPr/>
            </a:pPr>
            <a:endParaRPr lang="de-DE" sz="1800" dirty="0">
              <a:solidFill>
                <a:srgbClr val="0000FF"/>
              </a:solidFill>
            </a:endParaRPr>
          </a:p>
          <a:p>
            <a:pPr marL="566738" lvl="1" indent="-223838">
              <a:lnSpc>
                <a:spcPct val="90000"/>
              </a:lnSpc>
              <a:spcBef>
                <a:spcPct val="25000"/>
              </a:spcBef>
              <a:spcAft>
                <a:spcPct val="15000"/>
              </a:spcAft>
              <a:buClr>
                <a:schemeClr val="tx1"/>
              </a:buClr>
              <a:buFont typeface="Arial" charset="0"/>
              <a:buChar char="–"/>
              <a:defRPr/>
            </a:pPr>
            <a:endParaRPr lang="de-DE" sz="1600" b="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a:spLocks noChangeArrowheads="1"/>
          </p:cNvSpPr>
          <p:nvPr/>
        </p:nvSpPr>
        <p:spPr bwMode="auto">
          <a:xfrm>
            <a:off x="76200" y="609600"/>
            <a:ext cx="9067800" cy="498475"/>
          </a:xfrm>
          <a:prstGeom prst="rect">
            <a:avLst/>
          </a:prstGeom>
          <a:noFill/>
          <a:ln w="9525">
            <a:noFill/>
            <a:miter lim="800000"/>
            <a:headEnd/>
            <a:tailEnd/>
          </a:ln>
        </p:spPr>
        <p:txBody>
          <a:bodyPr lIns="92075" tIns="46038" rIns="92075" bIns="46038"/>
          <a:lstStyle/>
          <a:p>
            <a:pPr>
              <a:lnSpc>
                <a:spcPct val="90000"/>
              </a:lnSpc>
            </a:pPr>
            <a:r>
              <a:rPr lang="en-US" sz="2800">
                <a:solidFill>
                  <a:srgbClr val="000099"/>
                </a:solidFill>
              </a:rPr>
              <a:t>Group Consistent Load: FlashCopy Option</a:t>
            </a:r>
            <a:endParaRPr lang="de-DE" sz="2800">
              <a:solidFill>
                <a:srgbClr val="000099"/>
              </a:solidFill>
            </a:endParaRPr>
          </a:p>
        </p:txBody>
      </p:sp>
      <p:sp>
        <p:nvSpPr>
          <p:cNvPr id="58370" name="Rectangle 7"/>
          <p:cNvSpPr>
            <a:spLocks noChangeArrowheads="1"/>
          </p:cNvSpPr>
          <p:nvPr/>
        </p:nvSpPr>
        <p:spPr bwMode="auto">
          <a:xfrm>
            <a:off x="254000" y="1284288"/>
            <a:ext cx="8610600" cy="5602287"/>
          </a:xfrm>
          <a:prstGeom prst="rect">
            <a:avLst/>
          </a:prstGeom>
          <a:noFill/>
          <a:ln w="9525">
            <a:noFill/>
            <a:miter lim="800000"/>
            <a:headEnd/>
            <a:tailEnd/>
          </a:ln>
        </p:spPr>
        <p:txBody>
          <a:bodyPr lIns="92075" tIns="46038" rIns="92075" bIns="46038"/>
          <a:lstStyle/>
          <a:p>
            <a:pPr marL="228600" indent="-228600">
              <a:spcBef>
                <a:spcPct val="35000"/>
              </a:spcBef>
              <a:spcAft>
                <a:spcPct val="15000"/>
              </a:spcAft>
              <a:buClr>
                <a:schemeClr val="tx1"/>
              </a:buClr>
              <a:buFont typeface="Wingdings" pitchFamily="2" charset="2"/>
              <a:buChar char="§"/>
              <a:defRPr/>
            </a:pPr>
            <a:r>
              <a:rPr lang="de-DE" sz="2000" dirty="0">
                <a:solidFill>
                  <a:schemeClr val="tx1"/>
                </a:solidFill>
              </a:rPr>
              <a:t>Loader can optionally create a new FlashCopy Image Copy</a:t>
            </a:r>
          </a:p>
          <a:p>
            <a:pPr marL="685800" lvl="1" indent="-228600">
              <a:spcBef>
                <a:spcPct val="35000"/>
              </a:spcBef>
              <a:spcAft>
                <a:spcPct val="15000"/>
              </a:spcAft>
              <a:buClr>
                <a:schemeClr val="tx1"/>
              </a:buClr>
              <a:buFont typeface="Wingdings" pitchFamily="2" charset="2"/>
              <a:buChar char="§"/>
              <a:defRPr/>
            </a:pPr>
            <a:r>
              <a:rPr lang="de-DE" sz="2000" b="0" dirty="0">
                <a:solidFill>
                  <a:schemeClr val="tx1"/>
                </a:solidFill>
              </a:rPr>
              <a:t>Only valid when loading accelerator to current PIT</a:t>
            </a:r>
          </a:p>
          <a:p>
            <a:pPr marL="685800" lvl="1" indent="-228600">
              <a:spcBef>
                <a:spcPct val="35000"/>
              </a:spcBef>
              <a:spcAft>
                <a:spcPct val="15000"/>
              </a:spcAft>
              <a:buClr>
                <a:schemeClr val="tx1"/>
              </a:buClr>
              <a:buFont typeface="Wingdings" pitchFamily="2" charset="2"/>
              <a:buChar char="§"/>
              <a:defRPr/>
            </a:pPr>
            <a:r>
              <a:rPr lang="de-DE" sz="2000" b="0" dirty="0">
                <a:solidFill>
                  <a:schemeClr val="tx1"/>
                </a:solidFill>
              </a:rPr>
              <a:t>Loader creates new FlashCopy Consistent Image Copy</a:t>
            </a:r>
          </a:p>
          <a:p>
            <a:pPr marL="685800" lvl="1" indent="-228600">
              <a:spcBef>
                <a:spcPct val="35000"/>
              </a:spcBef>
              <a:spcAft>
                <a:spcPct val="15000"/>
              </a:spcAft>
              <a:buClr>
                <a:schemeClr val="tx1"/>
              </a:buClr>
              <a:buFont typeface="Wingdings" pitchFamily="2" charset="2"/>
              <a:buChar char="§"/>
              <a:defRPr/>
            </a:pPr>
            <a:r>
              <a:rPr lang="de-DE" sz="2000" b="0" dirty="0">
                <a:solidFill>
                  <a:schemeClr val="tx1"/>
                </a:solidFill>
              </a:rPr>
              <a:t>Extracts data from FlashCopy Image Copy</a:t>
            </a:r>
            <a:endParaRPr lang="de-DE" sz="2000" b="0" dirty="0">
              <a:solidFill>
                <a:schemeClr val="tx1"/>
              </a:solidFill>
            </a:endParaRPr>
          </a:p>
          <a:p>
            <a:pPr marL="685800" lvl="1" indent="-228600">
              <a:spcBef>
                <a:spcPct val="35000"/>
              </a:spcBef>
              <a:spcAft>
                <a:spcPct val="15000"/>
              </a:spcAft>
              <a:buClr>
                <a:schemeClr val="tx1"/>
              </a:buClr>
              <a:buFont typeface="Wingdings" pitchFamily="2" charset="2"/>
              <a:buChar char="§"/>
              <a:defRPr/>
            </a:pPr>
            <a:r>
              <a:rPr lang="de-DE" sz="2000" b="0" dirty="0">
                <a:solidFill>
                  <a:schemeClr val="tx1"/>
                </a:solidFill>
              </a:rPr>
              <a:t>Log Read / Apply Process still executed</a:t>
            </a:r>
          </a:p>
          <a:p>
            <a:pPr marL="228600" indent="-228600">
              <a:spcBef>
                <a:spcPct val="35000"/>
              </a:spcBef>
              <a:spcAft>
                <a:spcPct val="15000"/>
              </a:spcAft>
              <a:buClr>
                <a:schemeClr val="tx1"/>
              </a:buClr>
              <a:buFont typeface="Wingdings" pitchFamily="2" charset="2"/>
              <a:buChar char="§"/>
              <a:defRPr/>
            </a:pPr>
            <a:r>
              <a:rPr lang="de-DE" sz="2000" dirty="0">
                <a:solidFill>
                  <a:schemeClr val="tx1"/>
                </a:solidFill>
              </a:rPr>
              <a:t>Exploits fast replication technology</a:t>
            </a:r>
          </a:p>
          <a:p>
            <a:pPr marL="685800" lvl="1" indent="-228600">
              <a:spcBef>
                <a:spcPct val="35000"/>
              </a:spcBef>
              <a:spcAft>
                <a:spcPct val="15000"/>
              </a:spcAft>
              <a:buClr>
                <a:schemeClr val="tx1"/>
              </a:buClr>
              <a:buFont typeface="Wingdings" pitchFamily="2" charset="2"/>
              <a:buChar char="§"/>
              <a:defRPr/>
            </a:pPr>
            <a:r>
              <a:rPr lang="de-DE" sz="2000" b="0" dirty="0">
                <a:solidFill>
                  <a:schemeClr val="tx1"/>
                </a:solidFill>
              </a:rPr>
              <a:t>CPU and I/O for FlashCopy executed in storage processor</a:t>
            </a:r>
          </a:p>
          <a:p>
            <a:pPr marL="685800" lvl="1" indent="-228600">
              <a:spcBef>
                <a:spcPct val="35000"/>
              </a:spcBef>
              <a:spcAft>
                <a:spcPct val="15000"/>
              </a:spcAft>
              <a:buClr>
                <a:schemeClr val="tx1"/>
              </a:buClr>
              <a:buFont typeface="Wingdings" pitchFamily="2" charset="2"/>
              <a:buChar char="§"/>
              <a:defRPr/>
            </a:pPr>
            <a:r>
              <a:rPr lang="de-DE" sz="2000" b="0" dirty="0">
                <a:solidFill>
                  <a:schemeClr val="tx1"/>
                </a:solidFill>
              </a:rPr>
              <a:t>Very fast process – Almost instantaneous</a:t>
            </a:r>
          </a:p>
          <a:p>
            <a:pPr marL="685800" lvl="1" indent="-228600">
              <a:spcBef>
                <a:spcPct val="35000"/>
              </a:spcBef>
              <a:spcAft>
                <a:spcPct val="15000"/>
              </a:spcAft>
              <a:buClr>
                <a:schemeClr val="tx1"/>
              </a:buClr>
              <a:buFont typeface="Wingdings" pitchFamily="2" charset="2"/>
              <a:buChar char="§"/>
              <a:defRPr/>
            </a:pPr>
            <a:r>
              <a:rPr lang="de-DE" sz="2000" b="0" dirty="0">
                <a:solidFill>
                  <a:schemeClr val="tx1"/>
                </a:solidFill>
              </a:rPr>
              <a:t>Not required</a:t>
            </a:r>
          </a:p>
          <a:p>
            <a:pPr marL="228600" indent="-228600">
              <a:spcBef>
                <a:spcPct val="35000"/>
              </a:spcBef>
              <a:spcAft>
                <a:spcPct val="15000"/>
              </a:spcAft>
              <a:buClr>
                <a:schemeClr val="tx1"/>
              </a:buClr>
              <a:buFont typeface="Wingdings" pitchFamily="2" charset="2"/>
              <a:buChar char="§"/>
              <a:defRPr/>
            </a:pPr>
            <a:r>
              <a:rPr lang="de-DE" sz="2000" dirty="0">
                <a:solidFill>
                  <a:schemeClr val="tx1"/>
                </a:solidFill>
              </a:rPr>
              <a:t>Consider </a:t>
            </a:r>
            <a:r>
              <a:rPr lang="de-DE" sz="2000" dirty="0">
                <a:solidFill>
                  <a:schemeClr val="tx1"/>
                </a:solidFill>
              </a:rPr>
              <a:t>using </a:t>
            </a:r>
            <a:r>
              <a:rPr lang="de-DE" sz="2000" dirty="0">
                <a:solidFill>
                  <a:schemeClr val="tx1"/>
                </a:solidFill>
              </a:rPr>
              <a:t>FlashCopy option</a:t>
            </a:r>
            <a:endParaRPr lang="de-DE" sz="2000" dirty="0">
              <a:solidFill>
                <a:schemeClr val="tx1"/>
              </a:solidFill>
            </a:endParaRPr>
          </a:p>
          <a:p>
            <a:pPr marL="566738" lvl="1" indent="-223838">
              <a:spcBef>
                <a:spcPct val="35000"/>
              </a:spcBef>
              <a:spcAft>
                <a:spcPct val="15000"/>
              </a:spcAft>
              <a:buClr>
                <a:schemeClr val="tx1"/>
              </a:buClr>
              <a:buFont typeface="Wingdings" pitchFamily="2" charset="2"/>
              <a:buChar char="§"/>
              <a:defRPr/>
            </a:pPr>
            <a:r>
              <a:rPr lang="de-DE" sz="2000" b="0" dirty="0">
                <a:solidFill>
                  <a:schemeClr val="tx1"/>
                </a:solidFill>
              </a:rPr>
              <a:t>If </a:t>
            </a:r>
            <a:r>
              <a:rPr lang="de-DE" sz="2000" b="0" dirty="0">
                <a:solidFill>
                  <a:schemeClr val="tx1"/>
                </a:solidFill>
              </a:rPr>
              <a:t>last </a:t>
            </a:r>
            <a:r>
              <a:rPr lang="de-DE" sz="2000" b="0" dirty="0">
                <a:solidFill>
                  <a:schemeClr val="tx1"/>
                </a:solidFill>
              </a:rPr>
              <a:t>image </a:t>
            </a:r>
            <a:r>
              <a:rPr lang="de-DE" sz="2000" b="0" dirty="0">
                <a:solidFill>
                  <a:schemeClr val="tx1"/>
                </a:solidFill>
              </a:rPr>
              <a:t>copy was taken several days or more ago</a:t>
            </a:r>
          </a:p>
          <a:p>
            <a:pPr marL="566738" lvl="1" indent="-223838">
              <a:spcBef>
                <a:spcPct val="35000"/>
              </a:spcBef>
              <a:spcAft>
                <a:spcPct val="15000"/>
              </a:spcAft>
              <a:buClr>
                <a:schemeClr val="tx1"/>
              </a:buClr>
              <a:buFont typeface="Wingdings" pitchFamily="2" charset="2"/>
              <a:buChar char="§"/>
              <a:defRPr/>
            </a:pPr>
            <a:r>
              <a:rPr lang="de-DE" sz="2000" b="0" dirty="0">
                <a:solidFill>
                  <a:schemeClr val="tx1"/>
                </a:solidFill>
              </a:rPr>
              <a:t>Eliminates log reading - Faster and lower cost </a:t>
            </a:r>
            <a:r>
              <a:rPr lang="de-DE" sz="2000" b="0" dirty="0">
                <a:solidFill>
                  <a:schemeClr val="tx1"/>
                </a:solidFill>
              </a:rPr>
              <a:t>option</a:t>
            </a:r>
            <a:endParaRPr lang="de-DE" sz="2000" b="0" dirty="0">
              <a:solidFill>
                <a:schemeClr val="tx1"/>
              </a:solidFill>
            </a:endParaRPr>
          </a:p>
          <a:p>
            <a:pPr marL="228600" indent="-228600">
              <a:defRPr/>
            </a:pPr>
            <a:endParaRPr lang="de-DE" sz="1800" dirty="0">
              <a:solidFill>
                <a:srgbClr val="0000FF"/>
              </a:solidFill>
            </a:endParaRPr>
          </a:p>
          <a:p>
            <a:pPr marL="566738" lvl="1" indent="-223838">
              <a:lnSpc>
                <a:spcPct val="90000"/>
              </a:lnSpc>
              <a:spcBef>
                <a:spcPct val="25000"/>
              </a:spcBef>
              <a:spcAft>
                <a:spcPct val="15000"/>
              </a:spcAft>
              <a:buClr>
                <a:schemeClr val="tx1"/>
              </a:buClr>
              <a:buFont typeface="Arial" charset="0"/>
              <a:buChar char="–"/>
              <a:defRPr/>
            </a:pPr>
            <a:endParaRPr lang="de-DE" sz="1600" b="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ChangeArrowheads="1"/>
          </p:cNvSpPr>
          <p:nvPr/>
        </p:nvSpPr>
        <p:spPr bwMode="auto">
          <a:xfrm>
            <a:off x="76200" y="609600"/>
            <a:ext cx="9067800" cy="498475"/>
          </a:xfrm>
          <a:prstGeom prst="rect">
            <a:avLst/>
          </a:prstGeom>
          <a:noFill/>
          <a:ln w="9525">
            <a:noFill/>
            <a:miter lim="800000"/>
            <a:headEnd/>
            <a:tailEnd/>
          </a:ln>
        </p:spPr>
        <p:txBody>
          <a:bodyPr lIns="92075" tIns="46038" rIns="92075" bIns="46038"/>
          <a:lstStyle/>
          <a:p>
            <a:pPr>
              <a:lnSpc>
                <a:spcPct val="90000"/>
              </a:lnSpc>
            </a:pPr>
            <a:r>
              <a:rPr lang="en-US" sz="2800">
                <a:solidFill>
                  <a:srgbClr val="000099"/>
                </a:solidFill>
              </a:rPr>
              <a:t>Group Consistent Load: Considerations</a:t>
            </a:r>
            <a:endParaRPr lang="de-DE" sz="2800">
              <a:solidFill>
                <a:srgbClr val="000099"/>
              </a:solidFill>
            </a:endParaRPr>
          </a:p>
        </p:txBody>
      </p:sp>
      <p:sp>
        <p:nvSpPr>
          <p:cNvPr id="57346" name="Rectangle 7"/>
          <p:cNvSpPr>
            <a:spLocks noChangeArrowheads="1"/>
          </p:cNvSpPr>
          <p:nvPr/>
        </p:nvSpPr>
        <p:spPr bwMode="auto">
          <a:xfrm>
            <a:off x="304800" y="1404938"/>
            <a:ext cx="8610600" cy="5129212"/>
          </a:xfrm>
          <a:prstGeom prst="rect">
            <a:avLst/>
          </a:prstGeom>
          <a:noFill/>
          <a:ln w="9525">
            <a:noFill/>
            <a:miter lim="800000"/>
            <a:headEnd/>
            <a:tailEnd/>
          </a:ln>
        </p:spPr>
        <p:txBody>
          <a:bodyPr lIns="92075" tIns="46038" rIns="92075" bIns="46038"/>
          <a:lstStyle/>
          <a:p>
            <a:pPr marL="228600" indent="-228600">
              <a:spcBef>
                <a:spcPct val="35000"/>
              </a:spcBef>
              <a:spcAft>
                <a:spcPct val="15000"/>
              </a:spcAft>
              <a:buClr>
                <a:schemeClr val="tx1"/>
              </a:buClr>
              <a:buFont typeface="Wingdings" pitchFamily="2" charset="2"/>
              <a:buChar char="§"/>
              <a:defRPr/>
            </a:pPr>
            <a:r>
              <a:rPr lang="en-US" sz="2000" b="0" dirty="0">
                <a:solidFill>
                  <a:schemeClr val="tx1"/>
                </a:solidFill>
              </a:rPr>
              <a:t>Direct </a:t>
            </a:r>
            <a:r>
              <a:rPr lang="en-US" sz="2000" b="0" dirty="0">
                <a:solidFill>
                  <a:schemeClr val="tx1"/>
                </a:solidFill>
              </a:rPr>
              <a:t>load from image copies/logs from other DB2 </a:t>
            </a:r>
            <a:r>
              <a:rPr lang="en-US" sz="2000" b="0" dirty="0">
                <a:solidFill>
                  <a:schemeClr val="tx1"/>
                </a:solidFill>
              </a:rPr>
              <a:t>systems not currently supported</a:t>
            </a:r>
            <a:endParaRPr lang="en-US" sz="2000" b="0" dirty="0">
              <a:solidFill>
                <a:schemeClr val="tx1"/>
              </a:solidFill>
            </a:endParaRPr>
          </a:p>
          <a:p>
            <a:pPr marL="685800" lvl="1" indent="-228600">
              <a:spcBef>
                <a:spcPct val="35000"/>
              </a:spcBef>
              <a:spcAft>
                <a:spcPct val="15000"/>
              </a:spcAft>
              <a:buClr>
                <a:schemeClr val="tx1"/>
              </a:buClr>
              <a:buFont typeface="Wingdings" pitchFamily="2" charset="2"/>
              <a:buChar char="§"/>
              <a:defRPr/>
            </a:pPr>
            <a:r>
              <a:rPr lang="en-US" sz="1800" b="0" dirty="0">
                <a:solidFill>
                  <a:schemeClr val="tx1"/>
                </a:solidFill>
              </a:rPr>
              <a:t>OLTP </a:t>
            </a:r>
            <a:r>
              <a:rPr lang="en-US" sz="1800" b="0" dirty="0">
                <a:solidFill>
                  <a:schemeClr val="tx1"/>
                </a:solidFill>
                <a:sym typeface="Wingdings" panose="05000000000000000000" pitchFamily="2" charset="2"/>
              </a:rPr>
              <a:t> </a:t>
            </a:r>
            <a:r>
              <a:rPr lang="en-US" sz="1800" b="0" dirty="0">
                <a:solidFill>
                  <a:schemeClr val="tx1"/>
                </a:solidFill>
                <a:sym typeface="Wingdings" panose="05000000000000000000" pitchFamily="2" charset="2"/>
              </a:rPr>
              <a:t>IDAA</a:t>
            </a:r>
          </a:p>
          <a:p>
            <a:pPr marL="685800" lvl="1" indent="-228600">
              <a:spcBef>
                <a:spcPct val="35000"/>
              </a:spcBef>
              <a:spcAft>
                <a:spcPct val="15000"/>
              </a:spcAft>
              <a:buClr>
                <a:schemeClr val="tx1"/>
              </a:buClr>
              <a:buFont typeface="Wingdings" pitchFamily="2" charset="2"/>
              <a:buChar char="§"/>
              <a:defRPr/>
            </a:pPr>
            <a:r>
              <a:rPr lang="de-DE" sz="1800" b="0" dirty="0">
                <a:solidFill>
                  <a:schemeClr val="tx1"/>
                </a:solidFill>
              </a:rPr>
              <a:t>Targeting second half of 2014</a:t>
            </a:r>
          </a:p>
          <a:p>
            <a:pPr marL="228600" indent="-228600">
              <a:lnSpc>
                <a:spcPct val="90000"/>
              </a:lnSpc>
              <a:spcBef>
                <a:spcPct val="35000"/>
              </a:spcBef>
              <a:spcAft>
                <a:spcPct val="15000"/>
              </a:spcAft>
              <a:buClr>
                <a:schemeClr val="tx1"/>
              </a:buClr>
              <a:buFont typeface="Wingdings" pitchFamily="2" charset="2"/>
              <a:buChar char="§"/>
              <a:defRPr/>
            </a:pPr>
            <a:r>
              <a:rPr lang="de-DE" sz="2000" b="0" dirty="0">
                <a:solidFill>
                  <a:schemeClr val="tx1"/>
                </a:solidFill>
              </a:rPr>
              <a:t>Currently </a:t>
            </a:r>
            <a:r>
              <a:rPr lang="de-DE" sz="2000" b="0" dirty="0">
                <a:solidFill>
                  <a:schemeClr val="tx1"/>
                </a:solidFill>
              </a:rPr>
              <a:t>does not integrate with CDC</a:t>
            </a:r>
          </a:p>
          <a:p>
            <a:pPr marL="566738" lvl="1" indent="-223838">
              <a:lnSpc>
                <a:spcPct val="90000"/>
              </a:lnSpc>
              <a:spcBef>
                <a:spcPct val="35000"/>
              </a:spcBef>
              <a:spcAft>
                <a:spcPct val="15000"/>
              </a:spcAft>
              <a:buClr>
                <a:schemeClr val="tx1"/>
              </a:buClr>
              <a:buFont typeface="Wingdings" pitchFamily="2" charset="2"/>
              <a:buChar char="§"/>
              <a:defRPr/>
            </a:pPr>
            <a:r>
              <a:rPr lang="de-DE" sz="1800" b="0" dirty="0">
                <a:solidFill>
                  <a:schemeClr val="tx1"/>
                </a:solidFill>
              </a:rPr>
              <a:t>Known requirement for future </a:t>
            </a:r>
            <a:r>
              <a:rPr lang="de-DE" sz="1800" b="0" dirty="0">
                <a:solidFill>
                  <a:schemeClr val="tx1"/>
                </a:solidFill>
              </a:rPr>
              <a:t>support</a:t>
            </a:r>
          </a:p>
          <a:p>
            <a:pPr marL="566738" lvl="1" indent="-223838">
              <a:lnSpc>
                <a:spcPct val="90000"/>
              </a:lnSpc>
              <a:spcBef>
                <a:spcPct val="35000"/>
              </a:spcBef>
              <a:spcAft>
                <a:spcPct val="15000"/>
              </a:spcAft>
              <a:buClr>
                <a:schemeClr val="tx1"/>
              </a:buClr>
              <a:buFont typeface="Wingdings" pitchFamily="2" charset="2"/>
              <a:buChar char="§"/>
              <a:defRPr/>
            </a:pPr>
            <a:r>
              <a:rPr lang="de-DE" sz="1800" b="0" dirty="0">
                <a:solidFill>
                  <a:schemeClr val="tx1"/>
                </a:solidFill>
              </a:rPr>
              <a:t>Targeting second half of 2014</a:t>
            </a:r>
          </a:p>
          <a:p>
            <a:pPr marL="566738" lvl="1" indent="-223838">
              <a:lnSpc>
                <a:spcPct val="90000"/>
              </a:lnSpc>
              <a:spcBef>
                <a:spcPct val="35000"/>
              </a:spcBef>
              <a:spcAft>
                <a:spcPct val="15000"/>
              </a:spcAft>
              <a:buClr>
                <a:schemeClr val="tx1"/>
              </a:buClr>
              <a:buFont typeface="Wingdings" pitchFamily="2" charset="2"/>
              <a:buChar char="§"/>
              <a:defRPr/>
            </a:pPr>
            <a:r>
              <a:rPr lang="de-DE" sz="1800" b="0" dirty="0">
                <a:solidFill>
                  <a:schemeClr val="tx1"/>
                </a:solidFill>
              </a:rPr>
              <a:t>Will allow loading replicated tables without locking</a:t>
            </a:r>
            <a:endParaRPr lang="de-DE" sz="2000" dirty="0">
              <a:solidFill>
                <a:schemeClr val="tx1"/>
              </a:solidFill>
            </a:endParaRPr>
          </a:p>
          <a:p>
            <a:pPr marL="228600" indent="-228600">
              <a:lnSpc>
                <a:spcPct val="90000"/>
              </a:lnSpc>
              <a:spcBef>
                <a:spcPct val="35000"/>
              </a:spcBef>
              <a:spcAft>
                <a:spcPct val="15000"/>
              </a:spcAft>
              <a:buClr>
                <a:schemeClr val="tx1"/>
              </a:buClr>
              <a:buFont typeface="Wingdings" pitchFamily="2" charset="2"/>
              <a:buChar char="§"/>
              <a:defRPr/>
            </a:pPr>
            <a:r>
              <a:rPr lang="de-DE" sz="2000" b="0" dirty="0">
                <a:solidFill>
                  <a:schemeClr val="tx1"/>
                </a:solidFill>
              </a:rPr>
              <a:t>Table </a:t>
            </a:r>
            <a:r>
              <a:rPr lang="de-DE" sz="2000" b="0" dirty="0">
                <a:solidFill>
                  <a:schemeClr val="tx1"/>
                </a:solidFill>
              </a:rPr>
              <a:t>alters currently require a post DB2 Reorg</a:t>
            </a:r>
            <a:endParaRPr lang="de-DE" sz="2000" b="0" dirty="0">
              <a:solidFill>
                <a:srgbClr val="0000FF"/>
              </a:solidFill>
            </a:endParaRPr>
          </a:p>
          <a:p>
            <a:pPr marL="566738" lvl="1" indent="-223838">
              <a:spcBef>
                <a:spcPct val="35000"/>
              </a:spcBef>
              <a:spcAft>
                <a:spcPct val="15000"/>
              </a:spcAft>
              <a:buClr>
                <a:schemeClr val="tx1"/>
              </a:buClr>
              <a:buFont typeface="Wingdings" pitchFamily="2" charset="2"/>
              <a:buChar char="§"/>
              <a:defRPr/>
            </a:pPr>
            <a:r>
              <a:rPr lang="de-DE" sz="1800" b="0" dirty="0">
                <a:solidFill>
                  <a:schemeClr val="tx1"/>
                </a:solidFill>
              </a:rPr>
              <a:t>Table </a:t>
            </a:r>
            <a:r>
              <a:rPr lang="de-DE" sz="1800" b="0" dirty="0">
                <a:solidFill>
                  <a:schemeClr val="tx1"/>
                </a:solidFill>
              </a:rPr>
              <a:t>definition is altered, a reorg is required before running consistent load</a:t>
            </a:r>
          </a:p>
          <a:p>
            <a:pPr marL="228600" indent="-228600">
              <a:lnSpc>
                <a:spcPct val="90000"/>
              </a:lnSpc>
              <a:spcBef>
                <a:spcPct val="35000"/>
              </a:spcBef>
              <a:spcAft>
                <a:spcPct val="15000"/>
              </a:spcAft>
              <a:buClr>
                <a:schemeClr val="tx1"/>
              </a:buClr>
              <a:buFont typeface="Wingdings" pitchFamily="2" charset="2"/>
              <a:buChar char="§"/>
              <a:defRPr/>
            </a:pPr>
            <a:r>
              <a:rPr lang="de-DE" sz="2000" b="0" dirty="0">
                <a:solidFill>
                  <a:schemeClr val="tx1"/>
                </a:solidFill>
              </a:rPr>
              <a:t>No support today for multi-table tablespaces</a:t>
            </a:r>
          </a:p>
          <a:p>
            <a:pPr marL="566738" lvl="1" indent="-223838">
              <a:spcBef>
                <a:spcPct val="35000"/>
              </a:spcBef>
              <a:spcAft>
                <a:spcPct val="15000"/>
              </a:spcAft>
              <a:buClr>
                <a:schemeClr val="tx1"/>
              </a:buClr>
              <a:buFont typeface="Wingdings" pitchFamily="2" charset="2"/>
              <a:buChar char="§"/>
              <a:defRPr/>
            </a:pPr>
            <a:r>
              <a:rPr lang="de-DE" sz="1800" b="0" dirty="0">
                <a:solidFill>
                  <a:schemeClr val="tx1"/>
                </a:solidFill>
              </a:rPr>
              <a:t>Most tablespaces are single table</a:t>
            </a:r>
          </a:p>
          <a:p>
            <a:pPr marL="566738" lvl="1" indent="-223838">
              <a:spcBef>
                <a:spcPct val="35000"/>
              </a:spcBef>
              <a:spcAft>
                <a:spcPct val="15000"/>
              </a:spcAft>
              <a:buClr>
                <a:schemeClr val="tx1"/>
              </a:buClr>
              <a:buFont typeface="Wingdings" pitchFamily="2" charset="2"/>
              <a:buChar char="§"/>
              <a:defRPr/>
            </a:pPr>
            <a:r>
              <a:rPr lang="de-DE" sz="1800" b="0" dirty="0">
                <a:solidFill>
                  <a:schemeClr val="tx1"/>
                </a:solidFill>
              </a:rPr>
              <a:t>Can be added if market demands support</a:t>
            </a:r>
          </a:p>
          <a:p>
            <a:pPr marL="228600" indent="-228600">
              <a:defRPr/>
            </a:pPr>
            <a:endParaRPr lang="de-DE" sz="1800" dirty="0">
              <a:solidFill>
                <a:srgbClr val="0000FF"/>
              </a:solidFill>
            </a:endParaRPr>
          </a:p>
          <a:p>
            <a:pPr marL="566738" lvl="1" indent="-223838">
              <a:lnSpc>
                <a:spcPct val="90000"/>
              </a:lnSpc>
              <a:spcBef>
                <a:spcPct val="25000"/>
              </a:spcBef>
              <a:spcAft>
                <a:spcPct val="15000"/>
              </a:spcAft>
              <a:buClr>
                <a:schemeClr val="tx1"/>
              </a:buClr>
              <a:buFont typeface="Arial" charset="0"/>
              <a:buChar char="–"/>
              <a:defRPr/>
            </a:pPr>
            <a:endParaRPr lang="de-DE" sz="1600" b="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Group Consistent Load Benefits</a:t>
            </a:r>
          </a:p>
        </p:txBody>
      </p:sp>
      <p:sp>
        <p:nvSpPr>
          <p:cNvPr id="3" name="Content Placeholder 2"/>
          <p:cNvSpPr>
            <a:spLocks noGrp="1"/>
          </p:cNvSpPr>
          <p:nvPr>
            <p:ph idx="1"/>
          </p:nvPr>
        </p:nvSpPr>
        <p:spPr>
          <a:xfrm>
            <a:off x="439738" y="1574800"/>
            <a:ext cx="8004175" cy="4640263"/>
          </a:xfrm>
        </p:spPr>
        <p:txBody>
          <a:bodyPr/>
          <a:lstStyle/>
          <a:p>
            <a:r>
              <a:rPr lang="en-US" smtClean="0"/>
              <a:t>Historical data can be reset on the accelerator </a:t>
            </a:r>
          </a:p>
          <a:p>
            <a:pPr lvl="1"/>
            <a:r>
              <a:rPr lang="en-US" smtClean="0">
                <a:solidFill>
                  <a:srgbClr val="0070C0"/>
                </a:solidFill>
              </a:rPr>
              <a:t>Benefit: </a:t>
            </a:r>
            <a:r>
              <a:rPr lang="en-US" smtClean="0"/>
              <a:t>Easily reset data to a historical point in time.</a:t>
            </a:r>
          </a:p>
          <a:p>
            <a:pPr lvl="1"/>
            <a:r>
              <a:rPr lang="en-US" smtClean="0">
                <a:solidFill>
                  <a:srgbClr val="00B050"/>
                </a:solidFill>
              </a:rPr>
              <a:t>Value:</a:t>
            </a:r>
            <a:r>
              <a:rPr lang="en-US" smtClean="0"/>
              <a:t> Reduce CPU consumption and elapsed time resetting data!</a:t>
            </a:r>
          </a:p>
          <a:p>
            <a:r>
              <a:rPr lang="en-US" smtClean="0"/>
              <a:t>Related sets of tables can be loaded into the accelerator to a consistent point in time</a:t>
            </a:r>
          </a:p>
          <a:p>
            <a:pPr lvl="1"/>
            <a:r>
              <a:rPr lang="en-US" smtClean="0">
                <a:solidFill>
                  <a:srgbClr val="0070C0"/>
                </a:solidFill>
              </a:rPr>
              <a:t>Benefit:</a:t>
            </a:r>
            <a:r>
              <a:rPr lang="en-US" smtClean="0"/>
              <a:t> Leverage FLASHCOPY technology when loading consistent sets of data to the accelerator.</a:t>
            </a:r>
          </a:p>
          <a:p>
            <a:pPr lvl="1"/>
            <a:r>
              <a:rPr lang="en-US" smtClean="0">
                <a:solidFill>
                  <a:srgbClr val="00B050"/>
                </a:solidFill>
              </a:rPr>
              <a:t>Value:</a:t>
            </a:r>
            <a:r>
              <a:rPr lang="en-US" smtClean="0"/>
              <a:t> Eliminate application downtime!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childTnLst>
                                </p:cTn>
                              </p:par>
                              <p:par>
                                <p:cTn id="14" presetID="10" presetClass="exit" presetSubtype="0" fill="hold" nodeType="withEffect">
                                  <p:stCondLst>
                                    <p:cond delay="500"/>
                                  </p:stCondLst>
                                  <p:childTnLst>
                                    <p:animEffect transition="out" filter="fade">
                                      <p:cBhvr>
                                        <p:cTn id="15" dur="1000"/>
                                        <p:tgtEl>
                                          <p:spTgt spid="3">
                                            <p:txEl>
                                              <p:pRg st="0" end="0"/>
                                            </p:txEl>
                                          </p:spTgt>
                                        </p:tgtEl>
                                      </p:cBhvr>
                                    </p:animEffect>
                                    <p:set>
                                      <p:cBhvr>
                                        <p:cTn id="16" dur="1" fill="hold">
                                          <p:stCondLst>
                                            <p:cond delay="999"/>
                                          </p:stCondLst>
                                        </p:cTn>
                                        <p:tgtEl>
                                          <p:spTgt spid="3">
                                            <p:txEl>
                                              <p:pRg st="0" end="0"/>
                                            </p:txEl>
                                          </p:spTgt>
                                        </p:tgtEl>
                                        <p:attrNameLst>
                                          <p:attrName>style.visibility</p:attrName>
                                        </p:attrNameLst>
                                      </p:cBhvr>
                                      <p:to>
                                        <p:strVal val="hidden"/>
                                      </p:to>
                                    </p:set>
                                  </p:childTnLst>
                                </p:cTn>
                              </p:par>
                              <p:par>
                                <p:cTn id="17" presetID="10" presetClass="exit" presetSubtype="0" fill="hold" nodeType="withEffect">
                                  <p:stCondLst>
                                    <p:cond delay="500"/>
                                  </p:stCondLst>
                                  <p:childTnLst>
                                    <p:animEffect transition="out" filter="fade">
                                      <p:cBhvr>
                                        <p:cTn id="18" dur="1000"/>
                                        <p:tgtEl>
                                          <p:spTgt spid="3">
                                            <p:txEl>
                                              <p:pRg st="1" end="1"/>
                                            </p:txEl>
                                          </p:spTgt>
                                        </p:tgtEl>
                                      </p:cBhvr>
                                    </p:animEffect>
                                    <p:set>
                                      <p:cBhvr>
                                        <p:cTn id="19" dur="1" fill="hold">
                                          <p:stCondLst>
                                            <p:cond delay="999"/>
                                          </p:stCondLst>
                                        </p:cTn>
                                        <p:tgtEl>
                                          <p:spTgt spid="3">
                                            <p:txEl>
                                              <p:pRg st="1" end="1"/>
                                            </p:txEl>
                                          </p:spTgt>
                                        </p:tgtEl>
                                        <p:attrNameLst>
                                          <p:attrName>style.visibility</p:attrName>
                                        </p:attrNameLst>
                                      </p:cBhvr>
                                      <p:to>
                                        <p:strVal val="hidden"/>
                                      </p:to>
                                    </p:set>
                                  </p:childTnLst>
                                </p:cTn>
                              </p:par>
                              <p:par>
                                <p:cTn id="20" presetID="10" presetClass="exit" presetSubtype="0" fill="hold" nodeType="withEffect">
                                  <p:stCondLst>
                                    <p:cond delay="500"/>
                                  </p:stCondLst>
                                  <p:childTnLst>
                                    <p:animEffect transition="out" filter="fade">
                                      <p:cBhvr>
                                        <p:cTn id="21" dur="1000"/>
                                        <p:tgtEl>
                                          <p:spTgt spid="3">
                                            <p:txEl>
                                              <p:pRg st="2" end="2"/>
                                            </p:txEl>
                                          </p:spTgt>
                                        </p:tgtEl>
                                      </p:cBhvr>
                                    </p:animEffect>
                                    <p:set>
                                      <p:cBhvr>
                                        <p:cTn id="22"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4"/>
          <p:cNvSpPr>
            <a:spLocks noGrp="1"/>
          </p:cNvSpPr>
          <p:nvPr>
            <p:ph type="title"/>
          </p:nvPr>
        </p:nvSpPr>
        <p:spPr/>
        <p:txBody>
          <a:bodyPr/>
          <a:lstStyle/>
          <a:p>
            <a:r>
              <a:rPr lang="en-US" smtClean="0"/>
              <a:t>Building Data Warehouse on DB2 z/OS</a:t>
            </a:r>
          </a:p>
        </p:txBody>
      </p:sp>
      <p:sp>
        <p:nvSpPr>
          <p:cNvPr id="14" name="Can 13"/>
          <p:cNvSpPr/>
          <p:nvPr/>
        </p:nvSpPr>
        <p:spPr>
          <a:xfrm>
            <a:off x="3608388" y="2297113"/>
            <a:ext cx="884237" cy="1090612"/>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Table A</a:t>
            </a:r>
          </a:p>
        </p:txBody>
      </p:sp>
      <p:sp>
        <p:nvSpPr>
          <p:cNvPr id="17" name="Can 16"/>
          <p:cNvSpPr/>
          <p:nvPr/>
        </p:nvSpPr>
        <p:spPr>
          <a:xfrm>
            <a:off x="4030663" y="3143250"/>
            <a:ext cx="884237" cy="1090613"/>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Table B</a:t>
            </a:r>
          </a:p>
        </p:txBody>
      </p:sp>
      <p:sp>
        <p:nvSpPr>
          <p:cNvPr id="18" name="Can 17"/>
          <p:cNvSpPr/>
          <p:nvPr/>
        </p:nvSpPr>
        <p:spPr>
          <a:xfrm>
            <a:off x="4445000" y="3997325"/>
            <a:ext cx="884238" cy="1090613"/>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Table C</a:t>
            </a:r>
          </a:p>
        </p:txBody>
      </p:sp>
      <p:sp>
        <p:nvSpPr>
          <p:cNvPr id="22" name="TextBox 21"/>
          <p:cNvSpPr txBox="1"/>
          <p:nvPr/>
        </p:nvSpPr>
        <p:spPr>
          <a:xfrm>
            <a:off x="6165850" y="1500188"/>
            <a:ext cx="2689225" cy="3222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a:t>DB2 Analytics Accelerator</a:t>
            </a:r>
          </a:p>
        </p:txBody>
      </p:sp>
      <p:sp>
        <p:nvSpPr>
          <p:cNvPr id="23" name="TextBox 22"/>
          <p:cNvSpPr txBox="1"/>
          <p:nvPr/>
        </p:nvSpPr>
        <p:spPr>
          <a:xfrm>
            <a:off x="3186113" y="1500188"/>
            <a:ext cx="2462212" cy="322262"/>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a:t>DB2 Tables</a:t>
            </a:r>
          </a:p>
        </p:txBody>
      </p:sp>
      <p:sp>
        <p:nvSpPr>
          <p:cNvPr id="24" name="TextBox 23"/>
          <p:cNvSpPr txBox="1"/>
          <p:nvPr/>
        </p:nvSpPr>
        <p:spPr>
          <a:xfrm>
            <a:off x="490538" y="5649913"/>
            <a:ext cx="8162925" cy="323850"/>
          </a:xfrm>
          <a:prstGeom prst="rect">
            <a:avLst/>
          </a:prstGeom>
          <a:ln>
            <a:solidFill>
              <a:srgbClr val="FF0000"/>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a:t>Two Step Load Process – Elongated Load Cycle - CPU Resource Intensive </a:t>
            </a:r>
          </a:p>
        </p:txBody>
      </p:sp>
      <p:sp>
        <p:nvSpPr>
          <p:cNvPr id="15" name="TextBox 14"/>
          <p:cNvSpPr txBox="1"/>
          <p:nvPr/>
        </p:nvSpPr>
        <p:spPr>
          <a:xfrm>
            <a:off x="225425" y="1500188"/>
            <a:ext cx="2462213" cy="322262"/>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a:t>External Data</a:t>
            </a:r>
          </a:p>
        </p:txBody>
      </p:sp>
      <p:sp>
        <p:nvSpPr>
          <p:cNvPr id="16" name="Can 15"/>
          <p:cNvSpPr/>
          <p:nvPr/>
        </p:nvSpPr>
        <p:spPr>
          <a:xfrm>
            <a:off x="744538" y="2320925"/>
            <a:ext cx="884237" cy="1090613"/>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File A</a:t>
            </a:r>
          </a:p>
        </p:txBody>
      </p:sp>
      <p:sp>
        <p:nvSpPr>
          <p:cNvPr id="19" name="Can 18"/>
          <p:cNvSpPr/>
          <p:nvPr/>
        </p:nvSpPr>
        <p:spPr>
          <a:xfrm>
            <a:off x="1166813" y="3168650"/>
            <a:ext cx="884237" cy="1090613"/>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File B</a:t>
            </a:r>
          </a:p>
        </p:txBody>
      </p:sp>
      <p:sp>
        <p:nvSpPr>
          <p:cNvPr id="26" name="Can 25"/>
          <p:cNvSpPr/>
          <p:nvPr/>
        </p:nvSpPr>
        <p:spPr>
          <a:xfrm>
            <a:off x="1582738" y="4022725"/>
            <a:ext cx="884237" cy="1089025"/>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File C</a:t>
            </a:r>
          </a:p>
        </p:txBody>
      </p:sp>
      <p:sp>
        <p:nvSpPr>
          <p:cNvPr id="27" name="Down Arrow 26"/>
          <p:cNvSpPr/>
          <p:nvPr/>
        </p:nvSpPr>
        <p:spPr>
          <a:xfrm rot="16200000">
            <a:off x="2653507" y="3039269"/>
            <a:ext cx="731837" cy="1298575"/>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vert="vert" anchor="ctr"/>
          <a:lstStyle/>
          <a:p>
            <a:pPr algn="ctr">
              <a:defRPr/>
            </a:pPr>
            <a:r>
              <a:rPr lang="en-US" dirty="0"/>
              <a:t>Load </a:t>
            </a:r>
          </a:p>
        </p:txBody>
      </p:sp>
      <p:sp>
        <p:nvSpPr>
          <p:cNvPr id="25" name="Down Arrow 24"/>
          <p:cNvSpPr/>
          <p:nvPr/>
        </p:nvSpPr>
        <p:spPr>
          <a:xfrm rot="16200000">
            <a:off x="5799932" y="3064669"/>
            <a:ext cx="731837" cy="1298575"/>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vert="vert" anchor="ctr"/>
          <a:lstStyle/>
          <a:p>
            <a:pPr algn="ctr">
              <a:defRPr/>
            </a:pPr>
            <a:r>
              <a:rPr lang="en-US" dirty="0"/>
              <a:t>Load </a:t>
            </a:r>
          </a:p>
        </p:txBody>
      </p:sp>
      <p:pic>
        <p:nvPicPr>
          <p:cNvPr id="60430" name="Picture 18"/>
          <p:cNvPicPr>
            <a:picLocks noChangeAspect="1" noChangeArrowheads="1"/>
          </p:cNvPicPr>
          <p:nvPr/>
        </p:nvPicPr>
        <p:blipFill>
          <a:blip r:embed="rId3"/>
          <a:srcRect/>
          <a:stretch>
            <a:fillRect/>
          </a:stretch>
        </p:blipFill>
        <p:spPr bwMode="auto">
          <a:xfrm>
            <a:off x="7072313" y="2038350"/>
            <a:ext cx="1238250" cy="3338513"/>
          </a:xfrm>
          <a:prstGeom prst="rect">
            <a:avLst/>
          </a:prstGeom>
          <a:noFill/>
          <a:ln w="9525">
            <a:noFill/>
            <a:miter lim="800000"/>
            <a:headEnd/>
            <a:tailEnd/>
          </a:ln>
        </p:spPr>
      </p:pic>
      <p:pic>
        <p:nvPicPr>
          <p:cNvPr id="21" name="Picture 10"/>
          <p:cNvPicPr>
            <a:picLocks noChangeAspect="1" noChangeArrowheads="1"/>
          </p:cNvPicPr>
          <p:nvPr/>
        </p:nvPicPr>
        <p:blipFill>
          <a:blip r:embed="rId4"/>
          <a:srcRect/>
          <a:stretch>
            <a:fillRect/>
          </a:stretch>
        </p:blipFill>
        <p:spPr bwMode="auto">
          <a:xfrm>
            <a:off x="2212975" y="2317750"/>
            <a:ext cx="1123950" cy="981075"/>
          </a:xfrm>
          <a:prstGeom prst="rect">
            <a:avLst/>
          </a:prstGeom>
          <a:noFill/>
          <a:ln w="9525">
            <a:noFill/>
            <a:miter lim="800000"/>
            <a:headEnd/>
            <a:tailEnd/>
          </a:ln>
        </p:spPr>
      </p:pic>
      <p:sp>
        <p:nvSpPr>
          <p:cNvPr id="28" name="Rectangle 27"/>
          <p:cNvSpPr>
            <a:spLocks noChangeArrowheads="1"/>
          </p:cNvSpPr>
          <p:nvPr/>
        </p:nvSpPr>
        <p:spPr bwMode="auto">
          <a:xfrm>
            <a:off x="2425700" y="2498725"/>
            <a:ext cx="696913" cy="646113"/>
          </a:xfrm>
          <a:prstGeom prst="rect">
            <a:avLst/>
          </a:prstGeom>
          <a:noFill/>
          <a:ln w="9525">
            <a:noFill/>
            <a:miter lim="800000"/>
            <a:headEnd/>
            <a:tailEnd/>
          </a:ln>
        </p:spPr>
        <p:txBody>
          <a:bodyPr wrap="none">
            <a:spAutoFit/>
          </a:bodyPr>
          <a:lstStyle/>
          <a:p>
            <a:r>
              <a:rPr lang="de-DE" sz="3600">
                <a:solidFill>
                  <a:schemeClr val="tx1"/>
                </a:solidFill>
              </a:rPr>
              <a:t>#1</a:t>
            </a:r>
          </a:p>
        </p:txBody>
      </p:sp>
      <p:pic>
        <p:nvPicPr>
          <p:cNvPr id="29" name="Picture 10"/>
          <p:cNvPicPr>
            <a:picLocks noChangeAspect="1" noChangeArrowheads="1"/>
          </p:cNvPicPr>
          <p:nvPr/>
        </p:nvPicPr>
        <p:blipFill>
          <a:blip r:embed="rId4"/>
          <a:srcRect/>
          <a:stretch>
            <a:fillRect/>
          </a:stretch>
        </p:blipFill>
        <p:spPr bwMode="auto">
          <a:xfrm>
            <a:off x="5291138" y="2317750"/>
            <a:ext cx="1123950" cy="981075"/>
          </a:xfrm>
          <a:prstGeom prst="rect">
            <a:avLst/>
          </a:prstGeom>
          <a:noFill/>
          <a:ln w="9525">
            <a:noFill/>
            <a:miter lim="800000"/>
            <a:headEnd/>
            <a:tailEnd/>
          </a:ln>
        </p:spPr>
      </p:pic>
      <p:sp>
        <p:nvSpPr>
          <p:cNvPr id="30" name="Rectangle 29"/>
          <p:cNvSpPr>
            <a:spLocks noChangeArrowheads="1"/>
          </p:cNvSpPr>
          <p:nvPr/>
        </p:nvSpPr>
        <p:spPr bwMode="auto">
          <a:xfrm>
            <a:off x="5503863" y="2498725"/>
            <a:ext cx="698500" cy="646113"/>
          </a:xfrm>
          <a:prstGeom prst="rect">
            <a:avLst/>
          </a:prstGeom>
          <a:noFill/>
          <a:ln w="9525">
            <a:noFill/>
            <a:miter lim="800000"/>
            <a:headEnd/>
            <a:tailEnd/>
          </a:ln>
        </p:spPr>
        <p:txBody>
          <a:bodyPr wrap="none">
            <a:spAutoFit/>
          </a:bodyPr>
          <a:lstStyle/>
          <a:p>
            <a:r>
              <a:rPr lang="de-DE" sz="3600">
                <a:solidFill>
                  <a:schemeClr val="tx1"/>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20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20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20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20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20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20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2000"/>
                                        <p:tgtEl>
                                          <p:spTgt spid="30"/>
                                        </p:tgtEl>
                                      </p:cBhvr>
                                    </p:animEffect>
                                  </p:childTnLst>
                                </p:cTn>
                              </p:par>
                              <p:par>
                                <p:cTn id="31" presetID="2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2000"/>
                                        <p:tgtEl>
                                          <p:spTgt spid="2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2000"/>
                                        <p:tgtEl>
                                          <p:spTgt spid="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2000"/>
                                        <p:tgtEl>
                                          <p:spTgt spid="22"/>
                                        </p:tgtEl>
                                      </p:cBhvr>
                                    </p:animEffect>
                                  </p:childTnLst>
                                </p:cTn>
                              </p:par>
                              <p:par>
                                <p:cTn id="40" presetID="22" presetClass="entr" presetSubtype="4" fill="hold" nodeType="withEffect">
                                  <p:stCondLst>
                                    <p:cond delay="0"/>
                                  </p:stCondLst>
                                  <p:childTnLst>
                                    <p:set>
                                      <p:cBhvr>
                                        <p:cTn id="41" dur="1" fill="hold">
                                          <p:stCondLst>
                                            <p:cond delay="0"/>
                                          </p:stCondLst>
                                        </p:cTn>
                                        <p:tgtEl>
                                          <p:spTgt spid="60430"/>
                                        </p:tgtEl>
                                        <p:attrNameLst>
                                          <p:attrName>style.visibility</p:attrName>
                                        </p:attrNameLst>
                                      </p:cBhvr>
                                      <p:to>
                                        <p:strVal val="visible"/>
                                      </p:to>
                                    </p:set>
                                    <p:animEffect transition="in" filter="wipe(down)">
                                      <p:cBhvr>
                                        <p:cTn id="42" dur="1000"/>
                                        <p:tgtEl>
                                          <p:spTgt spid="604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22" grpId="0" animBg="1"/>
      <p:bldP spid="23" grpId="0" animBg="1"/>
      <p:bldP spid="24" grpId="0" animBg="1"/>
      <p:bldP spid="27" grpId="0" animBg="1"/>
      <p:bldP spid="25" grpId="0" animBg="1"/>
      <p:bldP spid="28"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0"/>
          <p:cNvPicPr>
            <a:picLocks noChangeAspect="1" noChangeArrowheads="1"/>
          </p:cNvPicPr>
          <p:nvPr/>
        </p:nvPicPr>
        <p:blipFill>
          <a:blip r:embed="rId3"/>
          <a:srcRect/>
          <a:stretch>
            <a:fillRect/>
          </a:stretch>
        </p:blipFill>
        <p:spPr bwMode="auto">
          <a:xfrm>
            <a:off x="5918200" y="2505075"/>
            <a:ext cx="850900" cy="855663"/>
          </a:xfrm>
          <a:prstGeom prst="rect">
            <a:avLst/>
          </a:prstGeom>
          <a:noFill/>
          <a:ln w="9525">
            <a:noFill/>
            <a:miter lim="800000"/>
            <a:headEnd/>
            <a:tailEnd/>
          </a:ln>
        </p:spPr>
      </p:pic>
      <p:sp>
        <p:nvSpPr>
          <p:cNvPr id="67586" name="Title 4"/>
          <p:cNvSpPr>
            <a:spLocks noGrp="1"/>
          </p:cNvSpPr>
          <p:nvPr>
            <p:ph type="title"/>
          </p:nvPr>
        </p:nvSpPr>
        <p:spPr>
          <a:xfrm>
            <a:off x="0" y="554038"/>
            <a:ext cx="9218613" cy="498475"/>
          </a:xfrm>
        </p:spPr>
        <p:txBody>
          <a:bodyPr/>
          <a:lstStyle/>
          <a:p>
            <a:r>
              <a:rPr lang="en-US" sz="2400" smtClean="0"/>
              <a:t>DB2 Analytics Accelerator Loader: External Load (Dual Load)</a:t>
            </a:r>
          </a:p>
        </p:txBody>
      </p:sp>
      <p:sp>
        <p:nvSpPr>
          <p:cNvPr id="14" name="Can 13"/>
          <p:cNvSpPr/>
          <p:nvPr/>
        </p:nvSpPr>
        <p:spPr>
          <a:xfrm>
            <a:off x="914400" y="3221038"/>
            <a:ext cx="806450" cy="798512"/>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Table A</a:t>
            </a:r>
          </a:p>
        </p:txBody>
      </p:sp>
      <p:sp>
        <p:nvSpPr>
          <p:cNvPr id="17" name="Can 16"/>
          <p:cNvSpPr/>
          <p:nvPr/>
        </p:nvSpPr>
        <p:spPr>
          <a:xfrm>
            <a:off x="1366838" y="3859213"/>
            <a:ext cx="806450" cy="798512"/>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Table B</a:t>
            </a:r>
          </a:p>
        </p:txBody>
      </p:sp>
      <p:sp>
        <p:nvSpPr>
          <p:cNvPr id="18" name="Can 17"/>
          <p:cNvSpPr/>
          <p:nvPr/>
        </p:nvSpPr>
        <p:spPr>
          <a:xfrm>
            <a:off x="1819275" y="4551363"/>
            <a:ext cx="806450" cy="800100"/>
          </a:xfrm>
          <a:prstGeom prst="can">
            <a:avLst>
              <a:gd name="adj" fmla="val 2948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Table C</a:t>
            </a:r>
          </a:p>
        </p:txBody>
      </p:sp>
      <p:sp>
        <p:nvSpPr>
          <p:cNvPr id="22" name="TextBox 21"/>
          <p:cNvSpPr txBox="1"/>
          <p:nvPr/>
        </p:nvSpPr>
        <p:spPr>
          <a:xfrm>
            <a:off x="5880100" y="2024063"/>
            <a:ext cx="2871788" cy="3381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a:t>DB2 Analytics Accelerator</a:t>
            </a:r>
          </a:p>
        </p:txBody>
      </p:sp>
      <p:sp>
        <p:nvSpPr>
          <p:cNvPr id="23" name="TextBox 22"/>
          <p:cNvSpPr txBox="1"/>
          <p:nvPr/>
        </p:nvSpPr>
        <p:spPr>
          <a:xfrm>
            <a:off x="515938" y="2024063"/>
            <a:ext cx="2362200" cy="339725"/>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a:t>DB2 Tables</a:t>
            </a:r>
          </a:p>
        </p:txBody>
      </p:sp>
      <p:sp>
        <p:nvSpPr>
          <p:cNvPr id="24" name="TextBox 23"/>
          <p:cNvSpPr txBox="1"/>
          <p:nvPr/>
        </p:nvSpPr>
        <p:spPr>
          <a:xfrm>
            <a:off x="490538" y="5649913"/>
            <a:ext cx="8162925" cy="323850"/>
          </a:xfrm>
          <a:prstGeom prst="rect">
            <a:avLst/>
          </a:prstGeom>
          <a:ln>
            <a:solidFill>
              <a:schemeClr val="accent1">
                <a:lumMod val="75000"/>
              </a:schemeClr>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a:t>Parallel Load into DB2 and Accelerator! – Faster Load Cycles! – Reduce Costs! </a:t>
            </a:r>
          </a:p>
        </p:txBody>
      </p:sp>
      <p:sp>
        <p:nvSpPr>
          <p:cNvPr id="25" name="Down Arrow 24"/>
          <p:cNvSpPr/>
          <p:nvPr/>
        </p:nvSpPr>
        <p:spPr>
          <a:xfrm rot="17750941">
            <a:off x="5809456" y="2931319"/>
            <a:ext cx="714375" cy="1296988"/>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vert="vert" anchor="ctr"/>
          <a:lstStyle/>
          <a:p>
            <a:pPr algn="ctr">
              <a:defRPr/>
            </a:pPr>
            <a:r>
              <a:rPr lang="en-US" dirty="0"/>
              <a:t>Load </a:t>
            </a:r>
          </a:p>
        </p:txBody>
      </p:sp>
      <p:sp>
        <p:nvSpPr>
          <p:cNvPr id="15" name="TextBox 14"/>
          <p:cNvSpPr txBox="1"/>
          <p:nvPr/>
        </p:nvSpPr>
        <p:spPr>
          <a:xfrm>
            <a:off x="3330575" y="1470025"/>
            <a:ext cx="2114550" cy="554038"/>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a:t>User Extracted</a:t>
            </a:r>
          </a:p>
          <a:p>
            <a:pPr algn="ctr">
              <a:defRPr/>
            </a:pPr>
            <a:r>
              <a:rPr lang="en-US" dirty="0"/>
              <a:t>External </a:t>
            </a:r>
            <a:r>
              <a:rPr lang="en-US" dirty="0"/>
              <a:t>Data</a:t>
            </a:r>
          </a:p>
        </p:txBody>
      </p:sp>
      <p:sp>
        <p:nvSpPr>
          <p:cNvPr id="16" name="Can 15"/>
          <p:cNvSpPr/>
          <p:nvPr/>
        </p:nvSpPr>
        <p:spPr>
          <a:xfrm>
            <a:off x="3775075" y="2185988"/>
            <a:ext cx="787400" cy="806450"/>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File A</a:t>
            </a:r>
          </a:p>
        </p:txBody>
      </p:sp>
      <p:sp>
        <p:nvSpPr>
          <p:cNvPr id="19" name="Can 18"/>
          <p:cNvSpPr/>
          <p:nvPr/>
        </p:nvSpPr>
        <p:spPr>
          <a:xfrm>
            <a:off x="4079875" y="2771775"/>
            <a:ext cx="787400" cy="804863"/>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File B</a:t>
            </a:r>
          </a:p>
        </p:txBody>
      </p:sp>
      <p:sp>
        <p:nvSpPr>
          <p:cNvPr id="26" name="Can 25"/>
          <p:cNvSpPr/>
          <p:nvPr/>
        </p:nvSpPr>
        <p:spPr>
          <a:xfrm>
            <a:off x="4473575" y="3411538"/>
            <a:ext cx="787400" cy="804862"/>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File C</a:t>
            </a:r>
          </a:p>
        </p:txBody>
      </p:sp>
      <p:pic>
        <p:nvPicPr>
          <p:cNvPr id="62478" name="Picture 16"/>
          <p:cNvPicPr>
            <a:picLocks noChangeAspect="1" noChangeArrowheads="1"/>
          </p:cNvPicPr>
          <p:nvPr/>
        </p:nvPicPr>
        <p:blipFill>
          <a:blip r:embed="rId4"/>
          <a:srcRect/>
          <a:stretch>
            <a:fillRect/>
          </a:stretch>
        </p:blipFill>
        <p:spPr bwMode="auto">
          <a:xfrm>
            <a:off x="6913563" y="2751138"/>
            <a:ext cx="1027112" cy="2771775"/>
          </a:xfrm>
          <a:prstGeom prst="rect">
            <a:avLst/>
          </a:prstGeom>
          <a:noFill/>
          <a:ln w="9525">
            <a:noFill/>
            <a:miter lim="800000"/>
            <a:headEnd/>
            <a:tailEnd/>
          </a:ln>
        </p:spPr>
      </p:pic>
      <p:pic>
        <p:nvPicPr>
          <p:cNvPr id="20" name="Picture 10"/>
          <p:cNvPicPr>
            <a:picLocks noChangeAspect="1" noChangeArrowheads="1"/>
          </p:cNvPicPr>
          <p:nvPr/>
        </p:nvPicPr>
        <p:blipFill>
          <a:blip r:embed="rId3"/>
          <a:srcRect/>
          <a:stretch>
            <a:fillRect/>
          </a:stretch>
        </p:blipFill>
        <p:spPr bwMode="auto">
          <a:xfrm>
            <a:off x="2293938" y="2492375"/>
            <a:ext cx="849312" cy="855663"/>
          </a:xfrm>
          <a:prstGeom prst="rect">
            <a:avLst/>
          </a:prstGeom>
          <a:noFill/>
          <a:ln w="9525">
            <a:noFill/>
            <a:miter lim="800000"/>
            <a:headEnd/>
            <a:tailEnd/>
          </a:ln>
        </p:spPr>
      </p:pic>
      <p:sp>
        <p:nvSpPr>
          <p:cNvPr id="21" name="Rectangle 20"/>
          <p:cNvSpPr>
            <a:spLocks noChangeArrowheads="1"/>
          </p:cNvSpPr>
          <p:nvPr/>
        </p:nvSpPr>
        <p:spPr bwMode="auto">
          <a:xfrm>
            <a:off x="2403475" y="2643188"/>
            <a:ext cx="585788" cy="522287"/>
          </a:xfrm>
          <a:prstGeom prst="rect">
            <a:avLst/>
          </a:prstGeom>
          <a:noFill/>
          <a:ln w="9525">
            <a:noFill/>
            <a:miter lim="800000"/>
            <a:headEnd/>
            <a:tailEnd/>
          </a:ln>
        </p:spPr>
        <p:txBody>
          <a:bodyPr wrap="none">
            <a:spAutoFit/>
          </a:bodyPr>
          <a:lstStyle/>
          <a:p>
            <a:r>
              <a:rPr lang="de-DE" sz="2800">
                <a:solidFill>
                  <a:schemeClr val="tx1"/>
                </a:solidFill>
              </a:rPr>
              <a:t>#1</a:t>
            </a:r>
          </a:p>
        </p:txBody>
      </p:sp>
      <p:sp>
        <p:nvSpPr>
          <p:cNvPr id="29" name="Rectangle 28"/>
          <p:cNvSpPr>
            <a:spLocks noChangeArrowheads="1"/>
          </p:cNvSpPr>
          <p:nvPr/>
        </p:nvSpPr>
        <p:spPr bwMode="auto">
          <a:xfrm>
            <a:off x="6027738" y="2655888"/>
            <a:ext cx="585787" cy="523875"/>
          </a:xfrm>
          <a:prstGeom prst="rect">
            <a:avLst/>
          </a:prstGeom>
          <a:noFill/>
          <a:ln w="9525">
            <a:noFill/>
            <a:miter lim="800000"/>
            <a:headEnd/>
            <a:tailEnd/>
          </a:ln>
        </p:spPr>
        <p:txBody>
          <a:bodyPr wrap="none">
            <a:spAutoFit/>
          </a:bodyPr>
          <a:lstStyle/>
          <a:p>
            <a:r>
              <a:rPr lang="de-DE" sz="2800">
                <a:solidFill>
                  <a:schemeClr val="tx1"/>
                </a:solidFill>
              </a:rPr>
              <a:t>#1</a:t>
            </a:r>
          </a:p>
        </p:txBody>
      </p:sp>
      <p:sp>
        <p:nvSpPr>
          <p:cNvPr id="33" name="Down Arrow 32"/>
          <p:cNvSpPr/>
          <p:nvPr/>
        </p:nvSpPr>
        <p:spPr>
          <a:xfrm rot="3689026">
            <a:off x="2705821" y="2949553"/>
            <a:ext cx="713272" cy="1297641"/>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t>Load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0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20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20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2000"/>
                                        <p:tgtEl>
                                          <p:spTgt spid="18"/>
                                        </p:tgtEl>
                                      </p:cBhvr>
                                    </p:animEffect>
                                  </p:childTnLst>
                                </p:cTn>
                              </p:par>
                              <p:par>
                                <p:cTn id="17" presetID="2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20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000"/>
                                        <p:tgtEl>
                                          <p:spTgt spid="25"/>
                                        </p:tgtEl>
                                      </p:cBhvr>
                                    </p:animEffect>
                                  </p:childTnLst>
                                </p:cTn>
                              </p:par>
                              <p:par>
                                <p:cTn id="23" presetID="2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20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2000"/>
                                        <p:tgtEl>
                                          <p:spTgt spid="22"/>
                                        </p:tgtEl>
                                      </p:cBhvr>
                                    </p:animEffect>
                                  </p:childTnLst>
                                </p:cTn>
                              </p:par>
                              <p:par>
                                <p:cTn id="29" presetID="22" presetClass="entr" presetSubtype="4" fill="hold" nodeType="withEffect">
                                  <p:stCondLst>
                                    <p:cond delay="0"/>
                                  </p:stCondLst>
                                  <p:childTnLst>
                                    <p:set>
                                      <p:cBhvr>
                                        <p:cTn id="30" dur="1" fill="hold">
                                          <p:stCondLst>
                                            <p:cond delay="0"/>
                                          </p:stCondLst>
                                        </p:cTn>
                                        <p:tgtEl>
                                          <p:spTgt spid="62478"/>
                                        </p:tgtEl>
                                        <p:attrNameLst>
                                          <p:attrName>style.visibility</p:attrName>
                                        </p:attrNameLst>
                                      </p:cBhvr>
                                      <p:to>
                                        <p:strVal val="visible"/>
                                      </p:to>
                                    </p:set>
                                    <p:animEffect transition="in" filter="wipe(down)">
                                      <p:cBhvr>
                                        <p:cTn id="31" dur="2000"/>
                                        <p:tgtEl>
                                          <p:spTgt spid="6247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par>
                                <p:cTn id="38" presetID="22" presetClass="entr" presetSubtype="4"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10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22" grpId="0" animBg="1"/>
      <p:bldP spid="23" grpId="0" animBg="1"/>
      <p:bldP spid="24" grpId="0" animBg="1"/>
      <p:bldP spid="25" grpId="0" animBg="1"/>
      <p:bldP spid="21"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0"/>
          <p:cNvPicPr>
            <a:picLocks noChangeAspect="1" noChangeArrowheads="1"/>
          </p:cNvPicPr>
          <p:nvPr/>
        </p:nvPicPr>
        <p:blipFill>
          <a:blip r:embed="rId3"/>
          <a:srcRect/>
          <a:stretch>
            <a:fillRect/>
          </a:stretch>
        </p:blipFill>
        <p:spPr bwMode="auto">
          <a:xfrm>
            <a:off x="5918200" y="2505075"/>
            <a:ext cx="850900" cy="855663"/>
          </a:xfrm>
          <a:prstGeom prst="rect">
            <a:avLst/>
          </a:prstGeom>
          <a:noFill/>
          <a:ln w="9525">
            <a:noFill/>
            <a:miter lim="800000"/>
            <a:headEnd/>
            <a:tailEnd/>
          </a:ln>
        </p:spPr>
      </p:pic>
      <p:sp>
        <p:nvSpPr>
          <p:cNvPr id="69634" name="Title 4"/>
          <p:cNvSpPr>
            <a:spLocks noGrp="1"/>
          </p:cNvSpPr>
          <p:nvPr>
            <p:ph type="title"/>
          </p:nvPr>
        </p:nvSpPr>
        <p:spPr>
          <a:xfrm>
            <a:off x="0" y="554038"/>
            <a:ext cx="9218613" cy="498475"/>
          </a:xfrm>
        </p:spPr>
        <p:txBody>
          <a:bodyPr/>
          <a:lstStyle/>
          <a:p>
            <a:r>
              <a:rPr lang="en-US" sz="2400" smtClean="0"/>
              <a:t>DB2 Analytics Accelerator Loader: External Load (IDAA Only)</a:t>
            </a:r>
          </a:p>
        </p:txBody>
      </p:sp>
      <p:sp>
        <p:nvSpPr>
          <p:cNvPr id="14" name="Can 13"/>
          <p:cNvSpPr/>
          <p:nvPr/>
        </p:nvSpPr>
        <p:spPr>
          <a:xfrm>
            <a:off x="914400" y="3221038"/>
            <a:ext cx="806450" cy="798512"/>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Table A</a:t>
            </a:r>
          </a:p>
        </p:txBody>
      </p:sp>
      <p:sp>
        <p:nvSpPr>
          <p:cNvPr id="17" name="Can 16"/>
          <p:cNvSpPr/>
          <p:nvPr/>
        </p:nvSpPr>
        <p:spPr>
          <a:xfrm>
            <a:off x="1366838" y="3859213"/>
            <a:ext cx="806450" cy="798512"/>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Table B</a:t>
            </a:r>
          </a:p>
        </p:txBody>
      </p:sp>
      <p:sp>
        <p:nvSpPr>
          <p:cNvPr id="18" name="Can 17"/>
          <p:cNvSpPr/>
          <p:nvPr/>
        </p:nvSpPr>
        <p:spPr>
          <a:xfrm>
            <a:off x="1819275" y="4551363"/>
            <a:ext cx="806450" cy="800100"/>
          </a:xfrm>
          <a:prstGeom prst="can">
            <a:avLst>
              <a:gd name="adj" fmla="val 2948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Table C</a:t>
            </a:r>
          </a:p>
        </p:txBody>
      </p:sp>
      <p:sp>
        <p:nvSpPr>
          <p:cNvPr id="22" name="TextBox 21"/>
          <p:cNvSpPr txBox="1"/>
          <p:nvPr/>
        </p:nvSpPr>
        <p:spPr>
          <a:xfrm>
            <a:off x="5880100" y="2024063"/>
            <a:ext cx="2871788" cy="3381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a:t>DB2 Analytics Accelerator</a:t>
            </a:r>
          </a:p>
        </p:txBody>
      </p:sp>
      <p:sp>
        <p:nvSpPr>
          <p:cNvPr id="23" name="TextBox 22"/>
          <p:cNvSpPr txBox="1"/>
          <p:nvPr/>
        </p:nvSpPr>
        <p:spPr>
          <a:xfrm>
            <a:off x="515938" y="2024063"/>
            <a:ext cx="2362200" cy="339725"/>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a:t>DB2 Tables</a:t>
            </a:r>
          </a:p>
        </p:txBody>
      </p:sp>
      <p:sp>
        <p:nvSpPr>
          <p:cNvPr id="25" name="Down Arrow 24"/>
          <p:cNvSpPr/>
          <p:nvPr/>
        </p:nvSpPr>
        <p:spPr>
          <a:xfrm rot="17750941">
            <a:off x="5809456" y="2931319"/>
            <a:ext cx="714375" cy="1296988"/>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vert="vert" anchor="ctr"/>
          <a:lstStyle/>
          <a:p>
            <a:pPr algn="ctr">
              <a:defRPr/>
            </a:pPr>
            <a:r>
              <a:rPr lang="en-US" dirty="0"/>
              <a:t>Load </a:t>
            </a:r>
          </a:p>
        </p:txBody>
      </p:sp>
      <p:sp>
        <p:nvSpPr>
          <p:cNvPr id="15" name="TextBox 14"/>
          <p:cNvSpPr txBox="1"/>
          <p:nvPr/>
        </p:nvSpPr>
        <p:spPr>
          <a:xfrm>
            <a:off x="3330575" y="1470025"/>
            <a:ext cx="2114550" cy="554038"/>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a:t>User Extracted</a:t>
            </a:r>
          </a:p>
          <a:p>
            <a:pPr algn="ctr">
              <a:defRPr/>
            </a:pPr>
            <a:r>
              <a:rPr lang="en-US" dirty="0"/>
              <a:t>External </a:t>
            </a:r>
            <a:r>
              <a:rPr lang="en-US" dirty="0"/>
              <a:t>Data</a:t>
            </a:r>
          </a:p>
        </p:txBody>
      </p:sp>
      <p:sp>
        <p:nvSpPr>
          <p:cNvPr id="16" name="Can 15"/>
          <p:cNvSpPr/>
          <p:nvPr/>
        </p:nvSpPr>
        <p:spPr>
          <a:xfrm>
            <a:off x="3775075" y="2185988"/>
            <a:ext cx="787400" cy="806450"/>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File A</a:t>
            </a:r>
          </a:p>
        </p:txBody>
      </p:sp>
      <p:sp>
        <p:nvSpPr>
          <p:cNvPr id="19" name="Can 18"/>
          <p:cNvSpPr/>
          <p:nvPr/>
        </p:nvSpPr>
        <p:spPr>
          <a:xfrm>
            <a:off x="4079875" y="2771775"/>
            <a:ext cx="787400" cy="804863"/>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File B</a:t>
            </a:r>
          </a:p>
        </p:txBody>
      </p:sp>
      <p:sp>
        <p:nvSpPr>
          <p:cNvPr id="26" name="Can 25"/>
          <p:cNvSpPr/>
          <p:nvPr/>
        </p:nvSpPr>
        <p:spPr>
          <a:xfrm>
            <a:off x="4473575" y="3411538"/>
            <a:ext cx="787400" cy="804862"/>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File C</a:t>
            </a:r>
          </a:p>
        </p:txBody>
      </p:sp>
      <p:pic>
        <p:nvPicPr>
          <p:cNvPr id="62478" name="Picture 16"/>
          <p:cNvPicPr>
            <a:picLocks noChangeAspect="1" noChangeArrowheads="1"/>
          </p:cNvPicPr>
          <p:nvPr/>
        </p:nvPicPr>
        <p:blipFill>
          <a:blip r:embed="rId4"/>
          <a:srcRect/>
          <a:stretch>
            <a:fillRect/>
          </a:stretch>
        </p:blipFill>
        <p:spPr bwMode="auto">
          <a:xfrm>
            <a:off x="6913563" y="2751138"/>
            <a:ext cx="1027112" cy="2771775"/>
          </a:xfrm>
          <a:prstGeom prst="rect">
            <a:avLst/>
          </a:prstGeom>
          <a:noFill/>
          <a:ln w="9525">
            <a:noFill/>
            <a:miter lim="800000"/>
            <a:headEnd/>
            <a:tailEnd/>
          </a:ln>
        </p:spPr>
      </p:pic>
      <p:pic>
        <p:nvPicPr>
          <p:cNvPr id="20" name="Picture 10"/>
          <p:cNvPicPr>
            <a:picLocks noChangeAspect="1" noChangeArrowheads="1"/>
          </p:cNvPicPr>
          <p:nvPr/>
        </p:nvPicPr>
        <p:blipFill>
          <a:blip r:embed="rId3"/>
          <a:srcRect/>
          <a:stretch>
            <a:fillRect/>
          </a:stretch>
        </p:blipFill>
        <p:spPr bwMode="auto">
          <a:xfrm>
            <a:off x="2293938" y="2492375"/>
            <a:ext cx="849312" cy="855663"/>
          </a:xfrm>
          <a:prstGeom prst="rect">
            <a:avLst/>
          </a:prstGeom>
          <a:noFill/>
          <a:ln w="9525">
            <a:noFill/>
            <a:miter lim="800000"/>
            <a:headEnd/>
            <a:tailEnd/>
          </a:ln>
        </p:spPr>
      </p:pic>
      <p:sp>
        <p:nvSpPr>
          <p:cNvPr id="21" name="Rectangle 20"/>
          <p:cNvSpPr>
            <a:spLocks noChangeArrowheads="1"/>
          </p:cNvSpPr>
          <p:nvPr/>
        </p:nvSpPr>
        <p:spPr bwMode="auto">
          <a:xfrm>
            <a:off x="2403475" y="2643188"/>
            <a:ext cx="585788" cy="522287"/>
          </a:xfrm>
          <a:prstGeom prst="rect">
            <a:avLst/>
          </a:prstGeom>
          <a:noFill/>
          <a:ln w="9525">
            <a:noFill/>
            <a:miter lim="800000"/>
            <a:headEnd/>
            <a:tailEnd/>
          </a:ln>
        </p:spPr>
        <p:txBody>
          <a:bodyPr wrap="none">
            <a:spAutoFit/>
          </a:bodyPr>
          <a:lstStyle/>
          <a:p>
            <a:r>
              <a:rPr lang="de-DE" sz="2800">
                <a:solidFill>
                  <a:schemeClr val="tx1"/>
                </a:solidFill>
              </a:rPr>
              <a:t>#1</a:t>
            </a:r>
          </a:p>
        </p:txBody>
      </p:sp>
      <p:sp>
        <p:nvSpPr>
          <p:cNvPr id="29" name="Rectangle 28"/>
          <p:cNvSpPr>
            <a:spLocks noChangeArrowheads="1"/>
          </p:cNvSpPr>
          <p:nvPr/>
        </p:nvSpPr>
        <p:spPr bwMode="auto">
          <a:xfrm>
            <a:off x="6027738" y="2655888"/>
            <a:ext cx="585787" cy="523875"/>
          </a:xfrm>
          <a:prstGeom prst="rect">
            <a:avLst/>
          </a:prstGeom>
          <a:noFill/>
          <a:ln w="9525">
            <a:noFill/>
            <a:miter lim="800000"/>
            <a:headEnd/>
            <a:tailEnd/>
          </a:ln>
        </p:spPr>
        <p:txBody>
          <a:bodyPr wrap="none">
            <a:spAutoFit/>
          </a:bodyPr>
          <a:lstStyle/>
          <a:p>
            <a:r>
              <a:rPr lang="de-DE" sz="2800">
                <a:solidFill>
                  <a:schemeClr val="tx1"/>
                </a:solidFill>
              </a:rPr>
              <a:t>#1</a:t>
            </a:r>
          </a:p>
        </p:txBody>
      </p:sp>
      <p:sp>
        <p:nvSpPr>
          <p:cNvPr id="33" name="Down Arrow 32"/>
          <p:cNvSpPr/>
          <p:nvPr/>
        </p:nvSpPr>
        <p:spPr>
          <a:xfrm rot="3689026">
            <a:off x="2705821" y="2949553"/>
            <a:ext cx="713272" cy="1297641"/>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t>Load </a:t>
            </a:r>
            <a:endParaRPr lang="en-US" dirty="0"/>
          </a:p>
        </p:txBody>
      </p:sp>
      <p:sp>
        <p:nvSpPr>
          <p:cNvPr id="27" name="Freeform 63"/>
          <p:cNvSpPr>
            <a:spLocks noChangeArrowheads="1"/>
          </p:cNvSpPr>
          <p:nvPr/>
        </p:nvSpPr>
        <p:spPr bwMode="auto">
          <a:xfrm>
            <a:off x="1743075" y="1946275"/>
            <a:ext cx="2457450" cy="2311400"/>
          </a:xfrm>
          <a:custGeom>
            <a:avLst/>
            <a:gdLst>
              <a:gd name="T0" fmla="*/ 2147483647 w 150"/>
              <a:gd name="T1" fmla="*/ 2147483647 h 132"/>
              <a:gd name="T2" fmla="*/ 2147483647 w 150"/>
              <a:gd name="T3" fmla="*/ 2147483647 h 132"/>
              <a:gd name="T4" fmla="*/ 2147483647 w 150"/>
              <a:gd name="T5" fmla="*/ 2147483647 h 132"/>
              <a:gd name="T6" fmla="*/ 2147483647 w 150"/>
              <a:gd name="T7" fmla="*/ 2147483647 h 132"/>
              <a:gd name="T8" fmla="*/ 2147483647 w 150"/>
              <a:gd name="T9" fmla="*/ 2147483647 h 132"/>
              <a:gd name="T10" fmla="*/ 2147483647 w 150"/>
              <a:gd name="T11" fmla="*/ 2147483647 h 132"/>
              <a:gd name="T12" fmla="*/ 2147483647 w 150"/>
              <a:gd name="T13" fmla="*/ 2147483647 h 132"/>
              <a:gd name="T14" fmla="*/ 2147483647 w 150"/>
              <a:gd name="T15" fmla="*/ 2147483647 h 132"/>
              <a:gd name="T16" fmla="*/ 2147483647 w 150"/>
              <a:gd name="T17" fmla="*/ 2147483647 h 132"/>
              <a:gd name="T18" fmla="*/ 2147483647 w 150"/>
              <a:gd name="T19" fmla="*/ 2147483647 h 132"/>
              <a:gd name="T20" fmla="*/ 2147483647 w 150"/>
              <a:gd name="T21" fmla="*/ 2147483647 h 132"/>
              <a:gd name="T22" fmla="*/ 2147483647 w 150"/>
              <a:gd name="T23" fmla="*/ 2147483647 h 132"/>
              <a:gd name="T24" fmla="*/ 2147483647 w 150"/>
              <a:gd name="T25" fmla="*/ 2147483647 h 132"/>
              <a:gd name="T26" fmla="*/ 2147483647 w 150"/>
              <a:gd name="T27" fmla="*/ 2147483647 h 132"/>
              <a:gd name="T28" fmla="*/ 2147483647 w 150"/>
              <a:gd name="T29" fmla="*/ 2147483647 h 132"/>
              <a:gd name="T30" fmla="*/ 2147483647 w 150"/>
              <a:gd name="T31" fmla="*/ 2147483647 h 132"/>
              <a:gd name="T32" fmla="*/ 2147483647 w 150"/>
              <a:gd name="T33" fmla="*/ 2147483647 h 132"/>
              <a:gd name="T34" fmla="*/ 2147483647 w 150"/>
              <a:gd name="T35" fmla="*/ 2147483647 h 132"/>
              <a:gd name="T36" fmla="*/ 2147483647 w 150"/>
              <a:gd name="T37" fmla="*/ 2147483647 h 132"/>
              <a:gd name="T38" fmla="*/ 2147483647 w 150"/>
              <a:gd name="T39" fmla="*/ 2147483647 h 132"/>
              <a:gd name="T40" fmla="*/ 2147483647 w 150"/>
              <a:gd name="T41" fmla="*/ 2147483647 h 132"/>
              <a:gd name="T42" fmla="*/ 2147483647 w 150"/>
              <a:gd name="T43" fmla="*/ 2147483647 h 132"/>
              <a:gd name="T44" fmla="*/ 2147483647 w 150"/>
              <a:gd name="T45" fmla="*/ 2147483647 h 132"/>
              <a:gd name="T46" fmla="*/ 2147483647 w 150"/>
              <a:gd name="T47" fmla="*/ 2147483647 h 132"/>
              <a:gd name="T48" fmla="*/ 2147483647 w 150"/>
              <a:gd name="T49" fmla="*/ 2147483647 h 132"/>
              <a:gd name="T50" fmla="*/ 2147483647 w 150"/>
              <a:gd name="T51" fmla="*/ 2147483647 h 132"/>
              <a:gd name="T52" fmla="*/ 2147483647 w 150"/>
              <a:gd name="T53" fmla="*/ 2147483647 h 132"/>
              <a:gd name="T54" fmla="*/ 2147483647 w 150"/>
              <a:gd name="T55" fmla="*/ 2147483647 h 132"/>
              <a:gd name="T56" fmla="*/ 2147483647 w 150"/>
              <a:gd name="T57" fmla="*/ 2147483647 h 132"/>
              <a:gd name="T58" fmla="*/ 2147483647 w 150"/>
              <a:gd name="T59" fmla="*/ 2147483647 h 132"/>
              <a:gd name="T60" fmla="*/ 2147483647 w 150"/>
              <a:gd name="T61" fmla="*/ 2147483647 h 132"/>
              <a:gd name="T62" fmla="*/ 2147483647 w 150"/>
              <a:gd name="T63" fmla="*/ 2147483647 h 132"/>
              <a:gd name="T64" fmla="*/ 2147483647 w 150"/>
              <a:gd name="T65" fmla="*/ 2147483647 h 132"/>
              <a:gd name="T66" fmla="*/ 2147483647 w 150"/>
              <a:gd name="T67" fmla="*/ 2147483647 h 132"/>
              <a:gd name="T68" fmla="*/ 2147483647 w 150"/>
              <a:gd name="T69" fmla="*/ 2147483647 h 132"/>
              <a:gd name="T70" fmla="*/ 2147483647 w 150"/>
              <a:gd name="T71" fmla="*/ 2147483647 h 132"/>
              <a:gd name="T72" fmla="*/ 2147483647 w 150"/>
              <a:gd name="T73" fmla="*/ 2147483647 h 132"/>
              <a:gd name="T74" fmla="*/ 2147483647 w 150"/>
              <a:gd name="T75" fmla="*/ 2147483647 h 132"/>
              <a:gd name="T76" fmla="*/ 2147483647 w 150"/>
              <a:gd name="T77" fmla="*/ 2147483647 h 132"/>
              <a:gd name="T78" fmla="*/ 2147483647 w 150"/>
              <a:gd name="T79" fmla="*/ 2147483647 h 132"/>
              <a:gd name="T80" fmla="*/ 2147483647 w 150"/>
              <a:gd name="T81" fmla="*/ 2147483647 h 132"/>
              <a:gd name="T82" fmla="*/ 2147483647 w 150"/>
              <a:gd name="T83" fmla="*/ 2147483647 h 132"/>
              <a:gd name="T84" fmla="*/ 2147483647 w 150"/>
              <a:gd name="T85" fmla="*/ 2147483647 h 132"/>
              <a:gd name="T86" fmla="*/ 2147483647 w 150"/>
              <a:gd name="T87" fmla="*/ 2147483647 h 132"/>
              <a:gd name="T88" fmla="*/ 2147483647 w 150"/>
              <a:gd name="T89" fmla="*/ 2147483647 h 132"/>
              <a:gd name="T90" fmla="*/ 2147483647 w 150"/>
              <a:gd name="T91" fmla="*/ 2147483647 h 132"/>
              <a:gd name="T92" fmla="*/ 2147483647 w 150"/>
              <a:gd name="T93" fmla="*/ 2147483647 h 132"/>
              <a:gd name="T94" fmla="*/ 2147483647 w 150"/>
              <a:gd name="T95" fmla="*/ 2147483647 h 132"/>
              <a:gd name="T96" fmla="*/ 2147483647 w 150"/>
              <a:gd name="T97" fmla="*/ 2147483647 h 132"/>
              <a:gd name="T98" fmla="*/ 2147483647 w 150"/>
              <a:gd name="T99" fmla="*/ 2147483647 h 132"/>
              <a:gd name="T100" fmla="*/ 2147483647 w 150"/>
              <a:gd name="T101" fmla="*/ 2147483647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0"/>
              <a:gd name="T154" fmla="*/ 0 h 132"/>
              <a:gd name="T155" fmla="*/ 150 w 150"/>
              <a:gd name="T156" fmla="*/ 132 h 1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0" h="132">
                <a:moveTo>
                  <a:pt x="27" y="58"/>
                </a:moveTo>
                <a:cubicBezTo>
                  <a:pt x="26" y="59"/>
                  <a:pt x="23" y="62"/>
                  <a:pt x="21" y="64"/>
                </a:cubicBezTo>
                <a:cubicBezTo>
                  <a:pt x="20" y="65"/>
                  <a:pt x="14" y="71"/>
                  <a:pt x="14" y="72"/>
                </a:cubicBezTo>
                <a:cubicBezTo>
                  <a:pt x="12" y="74"/>
                  <a:pt x="6" y="81"/>
                  <a:pt x="6" y="82"/>
                </a:cubicBezTo>
                <a:cubicBezTo>
                  <a:pt x="6" y="83"/>
                  <a:pt x="7" y="84"/>
                  <a:pt x="6" y="84"/>
                </a:cubicBezTo>
                <a:cubicBezTo>
                  <a:pt x="6" y="86"/>
                  <a:pt x="3" y="92"/>
                  <a:pt x="3" y="93"/>
                </a:cubicBezTo>
                <a:cubicBezTo>
                  <a:pt x="3" y="93"/>
                  <a:pt x="0" y="100"/>
                  <a:pt x="0" y="100"/>
                </a:cubicBezTo>
                <a:cubicBezTo>
                  <a:pt x="0" y="101"/>
                  <a:pt x="3" y="104"/>
                  <a:pt x="8" y="106"/>
                </a:cubicBezTo>
                <a:cubicBezTo>
                  <a:pt x="8" y="106"/>
                  <a:pt x="11" y="103"/>
                  <a:pt x="11" y="101"/>
                </a:cubicBezTo>
                <a:cubicBezTo>
                  <a:pt x="12" y="101"/>
                  <a:pt x="15" y="97"/>
                  <a:pt x="16" y="96"/>
                </a:cubicBezTo>
                <a:cubicBezTo>
                  <a:pt x="17" y="94"/>
                  <a:pt x="22" y="90"/>
                  <a:pt x="23" y="89"/>
                </a:cubicBezTo>
                <a:cubicBezTo>
                  <a:pt x="24" y="89"/>
                  <a:pt x="33" y="80"/>
                  <a:pt x="34" y="80"/>
                </a:cubicBezTo>
                <a:cubicBezTo>
                  <a:pt x="34" y="80"/>
                  <a:pt x="42" y="77"/>
                  <a:pt x="42" y="76"/>
                </a:cubicBezTo>
                <a:cubicBezTo>
                  <a:pt x="42" y="75"/>
                  <a:pt x="48" y="72"/>
                  <a:pt x="48" y="72"/>
                </a:cubicBezTo>
                <a:cubicBezTo>
                  <a:pt x="48" y="72"/>
                  <a:pt x="48" y="68"/>
                  <a:pt x="48" y="68"/>
                </a:cubicBezTo>
                <a:cubicBezTo>
                  <a:pt x="49" y="68"/>
                  <a:pt x="62" y="59"/>
                  <a:pt x="62" y="59"/>
                </a:cubicBezTo>
                <a:cubicBezTo>
                  <a:pt x="64" y="59"/>
                  <a:pt x="74" y="73"/>
                  <a:pt x="75" y="74"/>
                </a:cubicBezTo>
                <a:cubicBezTo>
                  <a:pt x="75" y="74"/>
                  <a:pt x="79" y="75"/>
                  <a:pt x="79" y="75"/>
                </a:cubicBezTo>
                <a:cubicBezTo>
                  <a:pt x="81" y="76"/>
                  <a:pt x="83" y="79"/>
                  <a:pt x="84" y="80"/>
                </a:cubicBezTo>
                <a:cubicBezTo>
                  <a:pt x="84" y="80"/>
                  <a:pt x="84" y="82"/>
                  <a:pt x="85" y="83"/>
                </a:cubicBezTo>
                <a:cubicBezTo>
                  <a:pt x="85" y="83"/>
                  <a:pt x="92" y="89"/>
                  <a:pt x="92" y="90"/>
                </a:cubicBezTo>
                <a:cubicBezTo>
                  <a:pt x="93" y="90"/>
                  <a:pt x="94" y="92"/>
                  <a:pt x="94" y="92"/>
                </a:cubicBezTo>
                <a:cubicBezTo>
                  <a:pt x="94" y="92"/>
                  <a:pt x="95" y="93"/>
                  <a:pt x="96" y="93"/>
                </a:cubicBezTo>
                <a:cubicBezTo>
                  <a:pt x="97" y="93"/>
                  <a:pt x="99" y="93"/>
                  <a:pt x="99" y="93"/>
                </a:cubicBezTo>
                <a:cubicBezTo>
                  <a:pt x="100" y="93"/>
                  <a:pt x="103" y="94"/>
                  <a:pt x="104" y="95"/>
                </a:cubicBezTo>
                <a:cubicBezTo>
                  <a:pt x="104" y="95"/>
                  <a:pt x="106" y="96"/>
                  <a:pt x="106" y="97"/>
                </a:cubicBezTo>
                <a:cubicBezTo>
                  <a:pt x="106" y="97"/>
                  <a:pt x="107" y="99"/>
                  <a:pt x="107" y="100"/>
                </a:cubicBezTo>
                <a:cubicBezTo>
                  <a:pt x="107" y="101"/>
                  <a:pt x="107" y="100"/>
                  <a:pt x="107" y="100"/>
                </a:cubicBezTo>
                <a:cubicBezTo>
                  <a:pt x="107" y="100"/>
                  <a:pt x="104" y="98"/>
                  <a:pt x="103" y="97"/>
                </a:cubicBezTo>
                <a:cubicBezTo>
                  <a:pt x="101" y="96"/>
                  <a:pt x="101" y="97"/>
                  <a:pt x="101" y="97"/>
                </a:cubicBezTo>
                <a:cubicBezTo>
                  <a:pt x="101" y="98"/>
                  <a:pt x="101" y="98"/>
                  <a:pt x="101" y="98"/>
                </a:cubicBezTo>
                <a:cubicBezTo>
                  <a:pt x="102" y="98"/>
                  <a:pt x="103" y="100"/>
                  <a:pt x="104" y="102"/>
                </a:cubicBezTo>
                <a:cubicBezTo>
                  <a:pt x="106" y="105"/>
                  <a:pt x="110" y="107"/>
                  <a:pt x="114" y="110"/>
                </a:cubicBezTo>
                <a:cubicBezTo>
                  <a:pt x="118" y="113"/>
                  <a:pt x="135" y="122"/>
                  <a:pt x="135" y="123"/>
                </a:cubicBezTo>
                <a:cubicBezTo>
                  <a:pt x="136" y="124"/>
                  <a:pt x="136" y="125"/>
                  <a:pt x="137" y="125"/>
                </a:cubicBezTo>
                <a:cubicBezTo>
                  <a:pt x="137" y="126"/>
                  <a:pt x="139" y="125"/>
                  <a:pt x="140" y="125"/>
                </a:cubicBezTo>
                <a:cubicBezTo>
                  <a:pt x="141" y="125"/>
                  <a:pt x="143" y="125"/>
                  <a:pt x="143" y="126"/>
                </a:cubicBezTo>
                <a:cubicBezTo>
                  <a:pt x="144" y="127"/>
                  <a:pt x="146" y="128"/>
                  <a:pt x="146" y="128"/>
                </a:cubicBezTo>
                <a:cubicBezTo>
                  <a:pt x="147" y="129"/>
                  <a:pt x="150" y="132"/>
                  <a:pt x="150" y="132"/>
                </a:cubicBezTo>
                <a:cubicBezTo>
                  <a:pt x="150" y="131"/>
                  <a:pt x="146" y="125"/>
                  <a:pt x="144" y="124"/>
                </a:cubicBezTo>
                <a:cubicBezTo>
                  <a:pt x="143" y="122"/>
                  <a:pt x="129" y="112"/>
                  <a:pt x="129" y="110"/>
                </a:cubicBezTo>
                <a:cubicBezTo>
                  <a:pt x="129" y="109"/>
                  <a:pt x="129" y="107"/>
                  <a:pt x="129" y="106"/>
                </a:cubicBezTo>
                <a:cubicBezTo>
                  <a:pt x="129" y="106"/>
                  <a:pt x="124" y="100"/>
                  <a:pt x="123" y="100"/>
                </a:cubicBezTo>
                <a:cubicBezTo>
                  <a:pt x="123" y="99"/>
                  <a:pt x="118" y="95"/>
                  <a:pt x="118" y="94"/>
                </a:cubicBezTo>
                <a:cubicBezTo>
                  <a:pt x="118" y="93"/>
                  <a:pt x="120" y="91"/>
                  <a:pt x="120" y="90"/>
                </a:cubicBezTo>
                <a:cubicBezTo>
                  <a:pt x="119" y="89"/>
                  <a:pt x="116" y="86"/>
                  <a:pt x="114" y="86"/>
                </a:cubicBezTo>
                <a:cubicBezTo>
                  <a:pt x="113" y="86"/>
                  <a:pt x="113" y="83"/>
                  <a:pt x="113" y="83"/>
                </a:cubicBezTo>
                <a:cubicBezTo>
                  <a:pt x="113" y="83"/>
                  <a:pt x="113" y="82"/>
                  <a:pt x="113" y="81"/>
                </a:cubicBezTo>
                <a:cubicBezTo>
                  <a:pt x="113" y="80"/>
                  <a:pt x="105" y="73"/>
                  <a:pt x="104" y="72"/>
                </a:cubicBezTo>
                <a:cubicBezTo>
                  <a:pt x="103" y="71"/>
                  <a:pt x="100" y="69"/>
                  <a:pt x="100" y="68"/>
                </a:cubicBezTo>
                <a:cubicBezTo>
                  <a:pt x="99" y="66"/>
                  <a:pt x="100" y="63"/>
                  <a:pt x="100" y="62"/>
                </a:cubicBezTo>
                <a:cubicBezTo>
                  <a:pt x="100" y="62"/>
                  <a:pt x="97" y="59"/>
                  <a:pt x="97" y="58"/>
                </a:cubicBezTo>
                <a:cubicBezTo>
                  <a:pt x="97" y="57"/>
                  <a:pt x="95" y="59"/>
                  <a:pt x="95" y="59"/>
                </a:cubicBezTo>
                <a:cubicBezTo>
                  <a:pt x="94" y="57"/>
                  <a:pt x="92" y="54"/>
                  <a:pt x="91" y="53"/>
                </a:cubicBezTo>
                <a:cubicBezTo>
                  <a:pt x="90" y="53"/>
                  <a:pt x="86" y="48"/>
                  <a:pt x="85" y="47"/>
                </a:cubicBezTo>
                <a:cubicBezTo>
                  <a:pt x="84" y="47"/>
                  <a:pt x="81" y="44"/>
                  <a:pt x="81" y="43"/>
                </a:cubicBezTo>
                <a:cubicBezTo>
                  <a:pt x="81" y="42"/>
                  <a:pt x="94" y="33"/>
                  <a:pt x="95" y="32"/>
                </a:cubicBezTo>
                <a:cubicBezTo>
                  <a:pt x="96" y="31"/>
                  <a:pt x="101" y="27"/>
                  <a:pt x="102" y="26"/>
                </a:cubicBezTo>
                <a:cubicBezTo>
                  <a:pt x="103" y="25"/>
                  <a:pt x="107" y="21"/>
                  <a:pt x="108" y="21"/>
                </a:cubicBezTo>
                <a:cubicBezTo>
                  <a:pt x="108" y="21"/>
                  <a:pt x="111" y="17"/>
                  <a:pt x="112" y="16"/>
                </a:cubicBezTo>
                <a:cubicBezTo>
                  <a:pt x="112" y="15"/>
                  <a:pt x="112" y="15"/>
                  <a:pt x="112" y="15"/>
                </a:cubicBezTo>
                <a:cubicBezTo>
                  <a:pt x="112" y="15"/>
                  <a:pt x="113" y="15"/>
                  <a:pt x="113" y="15"/>
                </a:cubicBezTo>
                <a:cubicBezTo>
                  <a:pt x="114" y="15"/>
                  <a:pt x="113" y="18"/>
                  <a:pt x="113" y="17"/>
                </a:cubicBezTo>
                <a:cubicBezTo>
                  <a:pt x="114" y="17"/>
                  <a:pt x="116" y="12"/>
                  <a:pt x="117" y="12"/>
                </a:cubicBezTo>
                <a:cubicBezTo>
                  <a:pt x="117" y="11"/>
                  <a:pt x="119" y="9"/>
                  <a:pt x="120" y="8"/>
                </a:cubicBezTo>
                <a:cubicBezTo>
                  <a:pt x="120" y="7"/>
                  <a:pt x="121" y="6"/>
                  <a:pt x="121" y="6"/>
                </a:cubicBezTo>
                <a:cubicBezTo>
                  <a:pt x="121" y="5"/>
                  <a:pt x="121" y="3"/>
                  <a:pt x="120" y="2"/>
                </a:cubicBezTo>
                <a:cubicBezTo>
                  <a:pt x="120" y="2"/>
                  <a:pt x="119" y="1"/>
                  <a:pt x="117" y="1"/>
                </a:cubicBezTo>
                <a:cubicBezTo>
                  <a:pt x="115" y="0"/>
                  <a:pt x="111" y="1"/>
                  <a:pt x="111" y="1"/>
                </a:cubicBezTo>
                <a:cubicBezTo>
                  <a:pt x="110" y="0"/>
                  <a:pt x="105" y="1"/>
                  <a:pt x="104" y="1"/>
                </a:cubicBezTo>
                <a:cubicBezTo>
                  <a:pt x="104" y="1"/>
                  <a:pt x="103" y="2"/>
                  <a:pt x="100" y="3"/>
                </a:cubicBezTo>
                <a:cubicBezTo>
                  <a:pt x="96" y="4"/>
                  <a:pt x="94" y="6"/>
                  <a:pt x="93" y="7"/>
                </a:cubicBezTo>
                <a:cubicBezTo>
                  <a:pt x="92" y="7"/>
                  <a:pt x="84" y="12"/>
                  <a:pt x="84" y="12"/>
                </a:cubicBezTo>
                <a:cubicBezTo>
                  <a:pt x="83" y="13"/>
                  <a:pt x="75" y="19"/>
                  <a:pt x="74" y="19"/>
                </a:cubicBezTo>
                <a:cubicBezTo>
                  <a:pt x="74" y="19"/>
                  <a:pt x="65" y="25"/>
                  <a:pt x="65" y="25"/>
                </a:cubicBezTo>
                <a:cubicBezTo>
                  <a:pt x="61" y="22"/>
                  <a:pt x="56" y="18"/>
                  <a:pt x="55" y="18"/>
                </a:cubicBezTo>
                <a:cubicBezTo>
                  <a:pt x="53" y="17"/>
                  <a:pt x="43" y="10"/>
                  <a:pt x="42" y="10"/>
                </a:cubicBezTo>
                <a:cubicBezTo>
                  <a:pt x="40" y="9"/>
                  <a:pt x="35" y="9"/>
                  <a:pt x="34" y="9"/>
                </a:cubicBezTo>
                <a:cubicBezTo>
                  <a:pt x="31" y="8"/>
                  <a:pt x="19" y="7"/>
                  <a:pt x="18" y="7"/>
                </a:cubicBezTo>
                <a:cubicBezTo>
                  <a:pt x="16" y="7"/>
                  <a:pt x="13" y="7"/>
                  <a:pt x="12" y="7"/>
                </a:cubicBezTo>
                <a:cubicBezTo>
                  <a:pt x="12" y="8"/>
                  <a:pt x="10" y="9"/>
                  <a:pt x="9" y="9"/>
                </a:cubicBezTo>
                <a:cubicBezTo>
                  <a:pt x="9" y="10"/>
                  <a:pt x="8" y="9"/>
                  <a:pt x="7" y="9"/>
                </a:cubicBezTo>
                <a:cubicBezTo>
                  <a:pt x="6" y="10"/>
                  <a:pt x="4" y="10"/>
                  <a:pt x="3" y="10"/>
                </a:cubicBezTo>
                <a:cubicBezTo>
                  <a:pt x="3" y="10"/>
                  <a:pt x="3" y="11"/>
                  <a:pt x="2" y="12"/>
                </a:cubicBezTo>
                <a:cubicBezTo>
                  <a:pt x="2" y="12"/>
                  <a:pt x="1" y="13"/>
                  <a:pt x="1" y="13"/>
                </a:cubicBezTo>
                <a:cubicBezTo>
                  <a:pt x="1" y="14"/>
                  <a:pt x="3" y="18"/>
                  <a:pt x="3" y="18"/>
                </a:cubicBezTo>
                <a:cubicBezTo>
                  <a:pt x="3" y="18"/>
                  <a:pt x="2" y="21"/>
                  <a:pt x="2" y="21"/>
                </a:cubicBezTo>
                <a:cubicBezTo>
                  <a:pt x="2" y="22"/>
                  <a:pt x="3" y="25"/>
                  <a:pt x="4" y="25"/>
                </a:cubicBezTo>
                <a:cubicBezTo>
                  <a:pt x="4" y="25"/>
                  <a:pt x="7" y="29"/>
                  <a:pt x="8" y="29"/>
                </a:cubicBezTo>
                <a:cubicBezTo>
                  <a:pt x="8" y="29"/>
                  <a:pt x="11" y="32"/>
                  <a:pt x="12" y="33"/>
                </a:cubicBezTo>
                <a:cubicBezTo>
                  <a:pt x="12" y="33"/>
                  <a:pt x="20" y="36"/>
                  <a:pt x="21" y="37"/>
                </a:cubicBezTo>
                <a:cubicBezTo>
                  <a:pt x="22" y="37"/>
                  <a:pt x="28" y="39"/>
                  <a:pt x="28" y="39"/>
                </a:cubicBezTo>
                <a:cubicBezTo>
                  <a:pt x="28" y="39"/>
                  <a:pt x="22" y="36"/>
                  <a:pt x="21" y="34"/>
                </a:cubicBezTo>
                <a:cubicBezTo>
                  <a:pt x="21" y="34"/>
                  <a:pt x="18" y="31"/>
                  <a:pt x="18" y="31"/>
                </a:cubicBezTo>
                <a:cubicBezTo>
                  <a:pt x="17" y="30"/>
                  <a:pt x="17" y="29"/>
                  <a:pt x="18" y="28"/>
                </a:cubicBezTo>
                <a:cubicBezTo>
                  <a:pt x="19" y="28"/>
                  <a:pt x="20" y="28"/>
                  <a:pt x="21" y="28"/>
                </a:cubicBezTo>
                <a:cubicBezTo>
                  <a:pt x="22" y="28"/>
                  <a:pt x="25" y="30"/>
                  <a:pt x="25" y="31"/>
                </a:cubicBezTo>
                <a:cubicBezTo>
                  <a:pt x="25" y="31"/>
                  <a:pt x="30" y="33"/>
                  <a:pt x="31" y="33"/>
                </a:cubicBezTo>
                <a:cubicBezTo>
                  <a:pt x="31" y="33"/>
                  <a:pt x="37" y="37"/>
                  <a:pt x="38" y="39"/>
                </a:cubicBezTo>
                <a:cubicBezTo>
                  <a:pt x="39" y="39"/>
                  <a:pt x="43" y="43"/>
                  <a:pt x="43" y="43"/>
                </a:cubicBezTo>
                <a:cubicBezTo>
                  <a:pt x="43" y="43"/>
                  <a:pt x="32" y="53"/>
                  <a:pt x="32" y="54"/>
                </a:cubicBezTo>
                <a:cubicBezTo>
                  <a:pt x="32" y="54"/>
                  <a:pt x="27" y="57"/>
                  <a:pt x="27" y="58"/>
                </a:cubicBezTo>
                <a:close/>
              </a:path>
            </a:pathLst>
          </a:custGeom>
          <a:solidFill>
            <a:srgbClr val="FF0000">
              <a:alpha val="79999"/>
            </a:srgbClr>
          </a:solidFill>
          <a:ln w="12700">
            <a:solidFill>
              <a:srgbClr val="FF0000"/>
            </a:solidFill>
            <a:round/>
            <a:headEnd/>
            <a:tailEnd/>
          </a:ln>
        </p:spPr>
        <p:txBody>
          <a:bodyPr wrap="none"/>
          <a:lstStyle/>
          <a:p>
            <a:endParaRPr lang="en-US"/>
          </a:p>
        </p:txBody>
      </p:sp>
      <p:sp>
        <p:nvSpPr>
          <p:cNvPr id="31" name="Can 30"/>
          <p:cNvSpPr/>
          <p:nvPr/>
        </p:nvSpPr>
        <p:spPr>
          <a:xfrm>
            <a:off x="914400" y="3221038"/>
            <a:ext cx="804863" cy="182562"/>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Table A</a:t>
            </a:r>
          </a:p>
        </p:txBody>
      </p:sp>
      <p:sp>
        <p:nvSpPr>
          <p:cNvPr id="32" name="Can 31"/>
          <p:cNvSpPr/>
          <p:nvPr/>
        </p:nvSpPr>
        <p:spPr>
          <a:xfrm>
            <a:off x="1366838" y="3859213"/>
            <a:ext cx="806450" cy="182562"/>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Table B</a:t>
            </a:r>
          </a:p>
        </p:txBody>
      </p:sp>
      <p:sp>
        <p:nvSpPr>
          <p:cNvPr id="34" name="Can 33"/>
          <p:cNvSpPr/>
          <p:nvPr/>
        </p:nvSpPr>
        <p:spPr>
          <a:xfrm>
            <a:off x="1819275" y="4551363"/>
            <a:ext cx="804863" cy="182562"/>
          </a:xfrm>
          <a:prstGeom prst="can">
            <a:avLst>
              <a:gd name="adj" fmla="val 2948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Table C</a:t>
            </a:r>
          </a:p>
        </p:txBody>
      </p:sp>
      <p:sp>
        <p:nvSpPr>
          <p:cNvPr id="36" name="AutoShape 29"/>
          <p:cNvSpPr>
            <a:spLocks noChangeArrowheads="1"/>
          </p:cNvSpPr>
          <p:nvPr/>
        </p:nvSpPr>
        <p:spPr bwMode="auto">
          <a:xfrm>
            <a:off x="0" y="2505075"/>
            <a:ext cx="639763" cy="2846388"/>
          </a:xfrm>
          <a:prstGeom prst="downArrow">
            <a:avLst>
              <a:gd name="adj1" fmla="val 50000"/>
              <a:gd name="adj2" fmla="val 25006"/>
            </a:avLst>
          </a:prstGeom>
          <a:solidFill>
            <a:srgbClr val="41C14D"/>
          </a:solidFill>
          <a:ln w="9525">
            <a:solidFill>
              <a:schemeClr val="tx1"/>
            </a:solidFill>
            <a:miter lim="800000"/>
            <a:headEnd/>
            <a:tailEnd/>
          </a:ln>
        </p:spPr>
        <p:txBody>
          <a:bodyPr wrap="none" anchor="ctr"/>
          <a:lstStyle/>
          <a:p>
            <a:pPr algn="ctr" eaLnBrk="0" hangingPunct="0">
              <a:buClr>
                <a:schemeClr val="tx1"/>
              </a:buClr>
              <a:buFont typeface="Wingdings" pitchFamily="2" charset="2"/>
              <a:buNone/>
            </a:pPr>
            <a:r>
              <a:rPr lang="en-US" sz="1000">
                <a:solidFill>
                  <a:schemeClr val="tx1"/>
                </a:solidFill>
              </a:rPr>
              <a:t>R</a:t>
            </a:r>
          </a:p>
          <a:p>
            <a:pPr algn="ctr" eaLnBrk="0" hangingPunct="0">
              <a:buClr>
                <a:schemeClr val="tx1"/>
              </a:buClr>
              <a:buFont typeface="Wingdings" pitchFamily="2" charset="2"/>
              <a:buNone/>
            </a:pPr>
            <a:r>
              <a:rPr lang="en-US" sz="1000">
                <a:solidFill>
                  <a:schemeClr val="tx1"/>
                </a:solidFill>
              </a:rPr>
              <a:t>E</a:t>
            </a:r>
          </a:p>
          <a:p>
            <a:pPr algn="ctr" eaLnBrk="0" hangingPunct="0">
              <a:buClr>
                <a:schemeClr val="tx1"/>
              </a:buClr>
              <a:buFont typeface="Wingdings" pitchFamily="2" charset="2"/>
              <a:buNone/>
            </a:pPr>
            <a:r>
              <a:rPr lang="en-US" sz="1000">
                <a:solidFill>
                  <a:schemeClr val="tx1"/>
                </a:solidFill>
              </a:rPr>
              <a:t>D</a:t>
            </a:r>
          </a:p>
          <a:p>
            <a:pPr algn="ctr" eaLnBrk="0" hangingPunct="0">
              <a:buClr>
                <a:schemeClr val="tx1"/>
              </a:buClr>
              <a:buFont typeface="Wingdings" pitchFamily="2" charset="2"/>
              <a:buNone/>
            </a:pPr>
            <a:r>
              <a:rPr lang="en-US" sz="1000">
                <a:solidFill>
                  <a:schemeClr val="tx1"/>
                </a:solidFill>
              </a:rPr>
              <a:t>U</a:t>
            </a:r>
          </a:p>
          <a:p>
            <a:pPr algn="ctr" eaLnBrk="0" hangingPunct="0">
              <a:buClr>
                <a:schemeClr val="tx1"/>
              </a:buClr>
              <a:buFont typeface="Wingdings" pitchFamily="2" charset="2"/>
              <a:buNone/>
            </a:pPr>
            <a:r>
              <a:rPr lang="en-US" sz="1000">
                <a:solidFill>
                  <a:schemeClr val="tx1"/>
                </a:solidFill>
              </a:rPr>
              <a:t>C</a:t>
            </a:r>
          </a:p>
          <a:p>
            <a:pPr algn="ctr" eaLnBrk="0" hangingPunct="0">
              <a:buClr>
                <a:schemeClr val="tx1"/>
              </a:buClr>
              <a:buFont typeface="Wingdings" pitchFamily="2" charset="2"/>
              <a:buNone/>
            </a:pPr>
            <a:r>
              <a:rPr lang="en-US" sz="1000">
                <a:solidFill>
                  <a:schemeClr val="tx1"/>
                </a:solidFill>
              </a:rPr>
              <a:t>E</a:t>
            </a:r>
          </a:p>
          <a:p>
            <a:pPr algn="ctr" eaLnBrk="0" hangingPunct="0">
              <a:buClr>
                <a:schemeClr val="tx1"/>
              </a:buClr>
              <a:buFont typeface="Wingdings" pitchFamily="2" charset="2"/>
              <a:buNone/>
            </a:pPr>
            <a:r>
              <a:rPr lang="en-US" sz="1000">
                <a:solidFill>
                  <a:schemeClr val="tx1"/>
                </a:solidFill>
              </a:rPr>
              <a:t>D</a:t>
            </a:r>
          </a:p>
          <a:p>
            <a:pPr algn="ctr" eaLnBrk="0" hangingPunct="0">
              <a:buClr>
                <a:schemeClr val="tx1"/>
              </a:buClr>
              <a:buFont typeface="Wingdings" pitchFamily="2" charset="2"/>
              <a:buNone/>
            </a:pPr>
            <a:endParaRPr lang="en-US" sz="1000">
              <a:solidFill>
                <a:schemeClr val="tx1"/>
              </a:solidFill>
            </a:endParaRPr>
          </a:p>
          <a:p>
            <a:pPr algn="ctr" eaLnBrk="0" hangingPunct="0">
              <a:buClr>
                <a:schemeClr val="tx1"/>
              </a:buClr>
              <a:buFont typeface="Wingdings" pitchFamily="2" charset="2"/>
              <a:buNone/>
            </a:pPr>
            <a:r>
              <a:rPr lang="en-US" sz="1000">
                <a:solidFill>
                  <a:schemeClr val="tx1"/>
                </a:solidFill>
              </a:rPr>
              <a:t>S</a:t>
            </a:r>
          </a:p>
          <a:p>
            <a:pPr algn="ctr" eaLnBrk="0" hangingPunct="0">
              <a:buClr>
                <a:schemeClr val="tx1"/>
              </a:buClr>
              <a:buFont typeface="Wingdings" pitchFamily="2" charset="2"/>
              <a:buNone/>
            </a:pPr>
            <a:r>
              <a:rPr lang="en-US" sz="1000">
                <a:solidFill>
                  <a:schemeClr val="tx1"/>
                </a:solidFill>
              </a:rPr>
              <a:t>T</a:t>
            </a:r>
          </a:p>
          <a:p>
            <a:pPr algn="ctr" eaLnBrk="0" hangingPunct="0">
              <a:buClr>
                <a:schemeClr val="tx1"/>
              </a:buClr>
              <a:buFont typeface="Wingdings" pitchFamily="2" charset="2"/>
              <a:buNone/>
            </a:pPr>
            <a:r>
              <a:rPr lang="en-US" sz="1000">
                <a:solidFill>
                  <a:schemeClr val="tx1"/>
                </a:solidFill>
              </a:rPr>
              <a:t>O</a:t>
            </a:r>
          </a:p>
          <a:p>
            <a:pPr algn="ctr" eaLnBrk="0" hangingPunct="0">
              <a:buClr>
                <a:schemeClr val="tx1"/>
              </a:buClr>
              <a:buFont typeface="Wingdings" pitchFamily="2" charset="2"/>
              <a:buNone/>
            </a:pPr>
            <a:r>
              <a:rPr lang="en-US" sz="1000">
                <a:solidFill>
                  <a:schemeClr val="tx1"/>
                </a:solidFill>
              </a:rPr>
              <a:t>R</a:t>
            </a:r>
          </a:p>
          <a:p>
            <a:pPr algn="ctr" eaLnBrk="0" hangingPunct="0">
              <a:buClr>
                <a:schemeClr val="tx1"/>
              </a:buClr>
              <a:buFont typeface="Wingdings" pitchFamily="2" charset="2"/>
              <a:buNone/>
            </a:pPr>
            <a:r>
              <a:rPr lang="en-US" sz="1000">
                <a:solidFill>
                  <a:schemeClr val="tx1"/>
                </a:solidFill>
              </a:rPr>
              <a:t>A</a:t>
            </a:r>
          </a:p>
          <a:p>
            <a:pPr algn="ctr" eaLnBrk="0" hangingPunct="0">
              <a:buClr>
                <a:schemeClr val="tx1"/>
              </a:buClr>
              <a:buFont typeface="Wingdings" pitchFamily="2" charset="2"/>
              <a:buNone/>
            </a:pPr>
            <a:r>
              <a:rPr lang="en-US" sz="1000">
                <a:solidFill>
                  <a:schemeClr val="tx1"/>
                </a:solidFill>
              </a:rPr>
              <a:t>G</a:t>
            </a:r>
          </a:p>
          <a:p>
            <a:pPr algn="ctr" eaLnBrk="0" hangingPunct="0">
              <a:buClr>
                <a:schemeClr val="tx1"/>
              </a:buClr>
              <a:buFont typeface="Wingdings" pitchFamily="2" charset="2"/>
              <a:buNone/>
            </a:pPr>
            <a:r>
              <a:rPr lang="en-US" sz="1000">
                <a:solidFill>
                  <a:schemeClr val="tx1"/>
                </a:solidFill>
              </a:rPr>
              <a:t>E</a:t>
            </a:r>
          </a:p>
          <a:p>
            <a:pPr algn="ctr" eaLnBrk="0" hangingPunct="0">
              <a:buClr>
                <a:schemeClr val="tx1"/>
              </a:buClr>
              <a:buFont typeface="Wingdings" pitchFamily="2" charset="2"/>
              <a:buNone/>
            </a:pPr>
            <a:endParaRPr lang="en-US" sz="1400">
              <a:solidFill>
                <a:schemeClr val="tx1"/>
              </a:solidFill>
            </a:endParaRPr>
          </a:p>
        </p:txBody>
      </p:sp>
      <p:sp>
        <p:nvSpPr>
          <p:cNvPr id="37" name="AutoShape 29"/>
          <p:cNvSpPr>
            <a:spLocks noChangeArrowheads="1"/>
          </p:cNvSpPr>
          <p:nvPr/>
        </p:nvSpPr>
        <p:spPr bwMode="auto">
          <a:xfrm rot="-5400000">
            <a:off x="3963195" y="1805781"/>
            <a:ext cx="639762" cy="8188325"/>
          </a:xfrm>
          <a:prstGeom prst="downArrow">
            <a:avLst>
              <a:gd name="adj1" fmla="val 50000"/>
              <a:gd name="adj2" fmla="val 25005"/>
            </a:avLst>
          </a:prstGeom>
          <a:solidFill>
            <a:srgbClr val="41C14D"/>
          </a:solidFill>
          <a:ln w="9525">
            <a:solidFill>
              <a:schemeClr val="tx1"/>
            </a:solidFill>
            <a:miter lim="800000"/>
            <a:headEnd/>
            <a:tailEnd/>
          </a:ln>
        </p:spPr>
        <p:txBody>
          <a:bodyPr wrap="none" anchor="ctr"/>
          <a:lstStyle/>
          <a:p>
            <a:pPr>
              <a:spcBef>
                <a:spcPct val="50000"/>
              </a:spcBef>
            </a:pPr>
            <a:endParaRPr lang="en-US" altLang="en-US" sz="1400">
              <a:solidFill>
                <a:srgbClr val="FF0000"/>
              </a:solidFill>
            </a:endParaRPr>
          </a:p>
        </p:txBody>
      </p:sp>
      <p:sp>
        <p:nvSpPr>
          <p:cNvPr id="38" name="Rectangle 37"/>
          <p:cNvSpPr>
            <a:spLocks noChangeArrowheads="1"/>
          </p:cNvSpPr>
          <p:nvPr/>
        </p:nvSpPr>
        <p:spPr bwMode="auto">
          <a:xfrm>
            <a:off x="38100" y="5745163"/>
            <a:ext cx="8202613" cy="307975"/>
          </a:xfrm>
          <a:prstGeom prst="rect">
            <a:avLst/>
          </a:prstGeom>
          <a:noFill/>
          <a:ln w="9525">
            <a:noFill/>
            <a:miter lim="800000"/>
            <a:headEnd/>
            <a:tailEnd/>
          </a:ln>
        </p:spPr>
        <p:txBody>
          <a:bodyPr>
            <a:spAutoFit/>
          </a:bodyPr>
          <a:lstStyle/>
          <a:p>
            <a:pPr algn="ctr"/>
            <a:r>
              <a:rPr lang="en-US" sz="1400">
                <a:solidFill>
                  <a:schemeClr val="tx1"/>
                </a:solidFill>
              </a:rPr>
              <a:t>IDAA Only Load – Reduced Elapsed Time – Reduced Cost – Reduced DASD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0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0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20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2000"/>
                                        <p:tgtEl>
                                          <p:spTgt spid="18"/>
                                        </p:tgtEl>
                                      </p:cBhvr>
                                    </p:animEffect>
                                  </p:childTnLst>
                                </p:cTn>
                              </p:par>
                              <p:par>
                                <p:cTn id="17" presetID="2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20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000"/>
                                        <p:tgtEl>
                                          <p:spTgt spid="25"/>
                                        </p:tgtEl>
                                      </p:cBhvr>
                                    </p:animEffect>
                                  </p:childTnLst>
                                </p:cTn>
                              </p:par>
                              <p:par>
                                <p:cTn id="23" presetID="2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20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2000"/>
                                        <p:tgtEl>
                                          <p:spTgt spid="22"/>
                                        </p:tgtEl>
                                      </p:cBhvr>
                                    </p:animEffect>
                                  </p:childTnLst>
                                </p:cTn>
                              </p:par>
                              <p:par>
                                <p:cTn id="29" presetID="22" presetClass="entr" presetSubtype="4" fill="hold" nodeType="withEffect">
                                  <p:stCondLst>
                                    <p:cond delay="0"/>
                                  </p:stCondLst>
                                  <p:childTnLst>
                                    <p:set>
                                      <p:cBhvr>
                                        <p:cTn id="30" dur="1" fill="hold">
                                          <p:stCondLst>
                                            <p:cond delay="0"/>
                                          </p:stCondLst>
                                        </p:cTn>
                                        <p:tgtEl>
                                          <p:spTgt spid="62478"/>
                                        </p:tgtEl>
                                        <p:attrNameLst>
                                          <p:attrName>style.visibility</p:attrName>
                                        </p:attrNameLst>
                                      </p:cBhvr>
                                      <p:to>
                                        <p:strVal val="visible"/>
                                      </p:to>
                                    </p:set>
                                    <p:animEffect transition="in" filter="wipe(down)">
                                      <p:cBhvr>
                                        <p:cTn id="31" dur="2000"/>
                                        <p:tgtEl>
                                          <p:spTgt spid="6247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par>
                                <p:cTn id="38" presetID="22" presetClass="entr" presetSubtype="4"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1000"/>
                                        <p:tgtEl>
                                          <p:spTgt spid="33"/>
                                        </p:tgtEl>
                                      </p:cBhvr>
                                    </p:animEffect>
                                  </p:childTnLst>
                                </p:cTn>
                              </p:par>
                            </p:childTnLst>
                          </p:cTn>
                        </p:par>
                        <p:par>
                          <p:cTn id="41" fill="hold">
                            <p:stCondLst>
                              <p:cond delay="2000"/>
                            </p:stCondLst>
                            <p:childTnLst>
                              <p:par>
                                <p:cTn id="42" presetID="31"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1000" fill="hold"/>
                                        <p:tgtEl>
                                          <p:spTgt spid="27"/>
                                        </p:tgtEl>
                                        <p:attrNameLst>
                                          <p:attrName>ppt_w</p:attrName>
                                        </p:attrNameLst>
                                      </p:cBhvr>
                                      <p:tavLst>
                                        <p:tav tm="0">
                                          <p:val>
                                            <p:fltVal val="0"/>
                                          </p:val>
                                        </p:tav>
                                        <p:tav tm="100000">
                                          <p:val>
                                            <p:strVal val="#ppt_w"/>
                                          </p:val>
                                        </p:tav>
                                      </p:tavLst>
                                    </p:anim>
                                    <p:anim calcmode="lin" valueType="num">
                                      <p:cBhvr>
                                        <p:cTn id="45" dur="1000" fill="hold"/>
                                        <p:tgtEl>
                                          <p:spTgt spid="27"/>
                                        </p:tgtEl>
                                        <p:attrNameLst>
                                          <p:attrName>ppt_h</p:attrName>
                                        </p:attrNameLst>
                                      </p:cBhvr>
                                      <p:tavLst>
                                        <p:tav tm="0">
                                          <p:val>
                                            <p:fltVal val="0"/>
                                          </p:val>
                                        </p:tav>
                                        <p:tav tm="100000">
                                          <p:val>
                                            <p:strVal val="#ppt_h"/>
                                          </p:val>
                                        </p:tav>
                                      </p:tavLst>
                                    </p:anim>
                                    <p:anim calcmode="lin" valueType="num">
                                      <p:cBhvr>
                                        <p:cTn id="46" dur="1000" fill="hold"/>
                                        <p:tgtEl>
                                          <p:spTgt spid="27"/>
                                        </p:tgtEl>
                                        <p:attrNameLst>
                                          <p:attrName>style.rotation</p:attrName>
                                        </p:attrNameLst>
                                      </p:cBhvr>
                                      <p:tavLst>
                                        <p:tav tm="0">
                                          <p:val>
                                            <p:fltVal val="90"/>
                                          </p:val>
                                        </p:tav>
                                        <p:tav tm="100000">
                                          <p:val>
                                            <p:fltVal val="0"/>
                                          </p:val>
                                        </p:tav>
                                      </p:tavLst>
                                    </p:anim>
                                    <p:animEffect transition="in" filter="fade">
                                      <p:cBhvr>
                                        <p:cTn id="47" dur="1000"/>
                                        <p:tgtEl>
                                          <p:spTgt spid="27"/>
                                        </p:tgtEl>
                                      </p:cBhvr>
                                    </p:animEffect>
                                  </p:childTnLst>
                                </p:cTn>
                              </p:par>
                              <p:par>
                                <p:cTn id="48" presetID="22" presetClass="exit" presetSubtype="4" fill="hold" grpId="1" nodeType="withEffect">
                                  <p:stCondLst>
                                    <p:cond delay="0"/>
                                  </p:stCondLst>
                                  <p:childTnLst>
                                    <p:animEffect transition="out" filter="wipe(down)">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par>
                                <p:cTn id="51" presetID="22" presetClass="exit" presetSubtype="4" fill="hold" grpId="1" nodeType="withEffect">
                                  <p:stCondLst>
                                    <p:cond delay="0"/>
                                  </p:stCondLst>
                                  <p:childTnLst>
                                    <p:animEffect transition="out" filter="wipe(down)">
                                      <p:cBhvr>
                                        <p:cTn id="52" dur="1000"/>
                                        <p:tgtEl>
                                          <p:spTgt spid="17"/>
                                        </p:tgtEl>
                                      </p:cBhvr>
                                    </p:animEffect>
                                    <p:set>
                                      <p:cBhvr>
                                        <p:cTn id="53" dur="1" fill="hold">
                                          <p:stCondLst>
                                            <p:cond delay="999"/>
                                          </p:stCondLst>
                                        </p:cTn>
                                        <p:tgtEl>
                                          <p:spTgt spid="17"/>
                                        </p:tgtEl>
                                        <p:attrNameLst>
                                          <p:attrName>style.visibility</p:attrName>
                                        </p:attrNameLst>
                                      </p:cBhvr>
                                      <p:to>
                                        <p:strVal val="hidden"/>
                                      </p:to>
                                    </p:set>
                                  </p:childTnLst>
                                </p:cTn>
                              </p:par>
                              <p:par>
                                <p:cTn id="54" presetID="22" presetClass="exit" presetSubtype="4" fill="hold" grpId="1" nodeType="withEffect">
                                  <p:stCondLst>
                                    <p:cond delay="0"/>
                                  </p:stCondLst>
                                  <p:childTnLst>
                                    <p:animEffect transition="out" filter="wipe(down)">
                                      <p:cBhvr>
                                        <p:cTn id="55" dur="1000"/>
                                        <p:tgtEl>
                                          <p:spTgt spid="18"/>
                                        </p:tgtEl>
                                      </p:cBhvr>
                                    </p:animEffect>
                                    <p:set>
                                      <p:cBhvr>
                                        <p:cTn id="56" dur="1" fill="hold">
                                          <p:stCondLst>
                                            <p:cond delay="999"/>
                                          </p:stCondLst>
                                        </p:cTn>
                                        <p:tgtEl>
                                          <p:spTgt spid="18"/>
                                        </p:tgtEl>
                                        <p:attrNameLst>
                                          <p:attrName>style.visibility</p:attrName>
                                        </p:attrNameLst>
                                      </p:cBhvr>
                                      <p:to>
                                        <p:strVal val="hidden"/>
                                      </p:to>
                                    </p:set>
                                  </p:childTnLst>
                                </p:cTn>
                              </p:par>
                              <p:par>
                                <p:cTn id="57" presetID="22" presetClass="entr" presetSubtype="4" fill="hold" grpId="0" nodeType="withEffect">
                                  <p:stCondLst>
                                    <p:cond delay="100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1000"/>
                                        <p:tgtEl>
                                          <p:spTgt spid="31"/>
                                        </p:tgtEl>
                                      </p:cBhvr>
                                    </p:animEffect>
                                  </p:childTnLst>
                                </p:cTn>
                              </p:par>
                              <p:par>
                                <p:cTn id="60" presetID="22" presetClass="entr" presetSubtype="4" fill="hold" grpId="0" nodeType="withEffect">
                                  <p:stCondLst>
                                    <p:cond delay="1000"/>
                                  </p:stCondLst>
                                  <p:childTnLst>
                                    <p:set>
                                      <p:cBhvr>
                                        <p:cTn id="61" dur="1" fill="hold">
                                          <p:stCondLst>
                                            <p:cond delay="0"/>
                                          </p:stCondLst>
                                        </p:cTn>
                                        <p:tgtEl>
                                          <p:spTgt spid="32"/>
                                        </p:tgtEl>
                                        <p:attrNameLst>
                                          <p:attrName>style.visibility</p:attrName>
                                        </p:attrNameLst>
                                      </p:cBhvr>
                                      <p:to>
                                        <p:strVal val="visible"/>
                                      </p:to>
                                    </p:set>
                                    <p:animEffect transition="in" filter="wipe(down)">
                                      <p:cBhvr>
                                        <p:cTn id="62" dur="1000"/>
                                        <p:tgtEl>
                                          <p:spTgt spid="32"/>
                                        </p:tgtEl>
                                      </p:cBhvr>
                                    </p:animEffect>
                                  </p:childTnLst>
                                </p:cTn>
                              </p:par>
                              <p:par>
                                <p:cTn id="63" presetID="22" presetClass="entr" presetSubtype="4" fill="hold" grpId="0" nodeType="withEffect">
                                  <p:stCondLst>
                                    <p:cond delay="100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1000"/>
                                        <p:tgtEl>
                                          <p:spTgt spid="34"/>
                                        </p:tgtEl>
                                      </p:cBhvr>
                                    </p:animEffect>
                                  </p:childTnLst>
                                </p:cTn>
                              </p:par>
                              <p:par>
                                <p:cTn id="66" presetID="22" presetClass="entr" presetSubtype="4" fill="hold" grpId="0" nodeType="withEffect">
                                  <p:stCondLst>
                                    <p:cond delay="1000"/>
                                  </p:stCondLst>
                                  <p:childTnLst>
                                    <p:set>
                                      <p:cBhvr>
                                        <p:cTn id="67" dur="1" fill="hold">
                                          <p:stCondLst>
                                            <p:cond delay="0"/>
                                          </p:stCondLst>
                                        </p:cTn>
                                        <p:tgtEl>
                                          <p:spTgt spid="36"/>
                                        </p:tgtEl>
                                        <p:attrNameLst>
                                          <p:attrName>style.visibility</p:attrName>
                                        </p:attrNameLst>
                                      </p:cBhvr>
                                      <p:to>
                                        <p:strVal val="visible"/>
                                      </p:to>
                                    </p:set>
                                    <p:animEffect transition="in" filter="wipe(down)">
                                      <p:cBhvr>
                                        <p:cTn id="68" dur="1000"/>
                                        <p:tgtEl>
                                          <p:spTgt spid="36"/>
                                        </p:tgtEl>
                                      </p:cBhvr>
                                    </p:animEffect>
                                  </p:childTnLst>
                                </p:cTn>
                              </p:par>
                              <p:par>
                                <p:cTn id="69" presetID="22" presetClass="entr" presetSubtype="4" fill="hold" grpId="0" nodeType="withEffect">
                                  <p:stCondLst>
                                    <p:cond delay="100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1000"/>
                                        <p:tgtEl>
                                          <p:spTgt spid="38"/>
                                        </p:tgtEl>
                                      </p:cBhvr>
                                    </p:animEffect>
                                  </p:childTnLst>
                                </p:cTn>
                              </p:par>
                              <p:par>
                                <p:cTn id="72" presetID="22" presetClass="entr" presetSubtype="4" fill="hold" grpId="0" nodeType="withEffect">
                                  <p:stCondLst>
                                    <p:cond delay="1000"/>
                                  </p:stCondLst>
                                  <p:childTnLst>
                                    <p:set>
                                      <p:cBhvr>
                                        <p:cTn id="73" dur="1" fill="hold">
                                          <p:stCondLst>
                                            <p:cond delay="0"/>
                                          </p:stCondLst>
                                        </p:cTn>
                                        <p:tgtEl>
                                          <p:spTgt spid="37"/>
                                        </p:tgtEl>
                                        <p:attrNameLst>
                                          <p:attrName>style.visibility</p:attrName>
                                        </p:attrNameLst>
                                      </p:cBhvr>
                                      <p:to>
                                        <p:strVal val="visible"/>
                                      </p:to>
                                    </p:set>
                                    <p:animEffect transition="in" filter="wipe(down)">
                                      <p:cBhvr>
                                        <p:cTn id="7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7" grpId="0" animBg="1"/>
      <p:bldP spid="17" grpId="1" animBg="1"/>
      <p:bldP spid="18" grpId="0" animBg="1"/>
      <p:bldP spid="18" grpId="1" animBg="1"/>
      <p:bldP spid="22" grpId="0" animBg="1"/>
      <p:bldP spid="23" grpId="0" animBg="1"/>
      <p:bldP spid="25" grpId="0" animBg="1"/>
      <p:bldP spid="21" grpId="0"/>
      <p:bldP spid="29" grpId="0"/>
      <p:bldP spid="27" grpId="0" animBg="1"/>
      <p:bldP spid="31" grpId="0" animBg="1"/>
      <p:bldP spid="32" grpId="0" animBg="1"/>
      <p:bldP spid="34" grpId="0" animBg="1"/>
      <p:bldP spid="36" grpId="0" animBg="1"/>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9"/>
          <p:cNvSpPr>
            <a:spLocks noChangeArrowheads="1"/>
          </p:cNvSpPr>
          <p:nvPr/>
        </p:nvSpPr>
        <p:spPr bwMode="auto">
          <a:xfrm>
            <a:off x="76200" y="609600"/>
            <a:ext cx="9067800" cy="498475"/>
          </a:xfrm>
          <a:prstGeom prst="rect">
            <a:avLst/>
          </a:prstGeom>
          <a:noFill/>
          <a:ln w="9525">
            <a:noFill/>
            <a:miter lim="800000"/>
            <a:headEnd/>
            <a:tailEnd/>
          </a:ln>
        </p:spPr>
        <p:txBody>
          <a:bodyPr lIns="92075" tIns="46038" rIns="92075" bIns="46038"/>
          <a:lstStyle/>
          <a:p>
            <a:pPr>
              <a:lnSpc>
                <a:spcPct val="90000"/>
              </a:lnSpc>
              <a:defRPr/>
            </a:pPr>
            <a:r>
              <a:rPr lang="en-US" sz="2800" dirty="0">
                <a:solidFill>
                  <a:schemeClr val="tx2">
                    <a:lumMod val="50000"/>
                  </a:schemeClr>
                </a:solidFill>
              </a:rPr>
              <a:t>IBM DB2 Analytics Accelerator Loader</a:t>
            </a:r>
            <a:br>
              <a:rPr lang="en-US" sz="2800" dirty="0">
                <a:solidFill>
                  <a:schemeClr val="tx2">
                    <a:lumMod val="50000"/>
                  </a:schemeClr>
                </a:solidFill>
              </a:rPr>
            </a:br>
            <a:r>
              <a:rPr lang="en-US" sz="2800" dirty="0">
                <a:solidFill>
                  <a:schemeClr val="tx2">
                    <a:lumMod val="50000"/>
                  </a:schemeClr>
                </a:solidFill>
              </a:rPr>
              <a:t>External Load (Dual Load)</a:t>
            </a:r>
            <a:br>
              <a:rPr lang="en-US" sz="2800" dirty="0">
                <a:solidFill>
                  <a:schemeClr val="tx2">
                    <a:lumMod val="50000"/>
                  </a:schemeClr>
                </a:solidFill>
              </a:rPr>
            </a:br>
            <a:endParaRPr lang="en-US" sz="2800" dirty="0">
              <a:solidFill>
                <a:schemeClr val="tx2">
                  <a:lumMod val="50000"/>
                </a:schemeClr>
              </a:solidFill>
            </a:endParaRPr>
          </a:p>
        </p:txBody>
      </p:sp>
      <p:sp>
        <p:nvSpPr>
          <p:cNvPr id="64514" name="Rectangle 10"/>
          <p:cNvSpPr>
            <a:spLocks noChangeArrowheads="1"/>
          </p:cNvSpPr>
          <p:nvPr/>
        </p:nvSpPr>
        <p:spPr bwMode="auto">
          <a:xfrm>
            <a:off x="234950" y="1698625"/>
            <a:ext cx="8399463" cy="4297363"/>
          </a:xfrm>
          <a:prstGeom prst="rect">
            <a:avLst/>
          </a:prstGeom>
          <a:noFill/>
          <a:ln w="9525">
            <a:noFill/>
            <a:miter lim="800000"/>
            <a:headEnd/>
            <a:tailEnd/>
          </a:ln>
        </p:spPr>
        <p:txBody>
          <a:bodyPr lIns="92075" tIns="46038" rIns="92075" bIns="46038"/>
          <a:lstStyle/>
          <a:p>
            <a:pPr marL="228600" indent="-228600">
              <a:lnSpc>
                <a:spcPct val="80000"/>
              </a:lnSpc>
              <a:spcBef>
                <a:spcPct val="35000"/>
              </a:spcBef>
              <a:spcAft>
                <a:spcPct val="15000"/>
              </a:spcAft>
              <a:buClr>
                <a:schemeClr val="tx1"/>
              </a:buClr>
              <a:buFont typeface="Wingdings" pitchFamily="2" charset="2"/>
              <a:buChar char="§"/>
              <a:defRPr/>
            </a:pPr>
            <a:r>
              <a:rPr lang="en-US" sz="2400" dirty="0">
                <a:solidFill>
                  <a:schemeClr val="tx1"/>
                </a:solidFill>
              </a:rPr>
              <a:t>Loading data external from DB2 into Accelerator</a:t>
            </a:r>
          </a:p>
          <a:p>
            <a:pPr marL="566738" lvl="1" indent="-223838">
              <a:lnSpc>
                <a:spcPct val="80000"/>
              </a:lnSpc>
              <a:spcBef>
                <a:spcPct val="25000"/>
              </a:spcBef>
              <a:spcAft>
                <a:spcPct val="15000"/>
              </a:spcAft>
              <a:buClr>
                <a:schemeClr val="tx1"/>
              </a:buClr>
              <a:buFont typeface="Arial" charset="0"/>
              <a:buChar char="–"/>
              <a:defRPr/>
            </a:pPr>
            <a:r>
              <a:rPr lang="en-US" sz="2000" b="0" dirty="0">
                <a:solidFill>
                  <a:schemeClr val="tx1"/>
                </a:solidFill>
              </a:rPr>
              <a:t>Pain Points</a:t>
            </a:r>
          </a:p>
          <a:p>
            <a:pPr marL="863600" lvl="2" indent="-182563">
              <a:lnSpc>
                <a:spcPct val="80000"/>
              </a:lnSpc>
              <a:spcBef>
                <a:spcPct val="20000"/>
              </a:spcBef>
              <a:buClr>
                <a:schemeClr val="tx1"/>
              </a:buClr>
              <a:buFontTx/>
              <a:buChar char="•"/>
              <a:defRPr/>
            </a:pPr>
            <a:r>
              <a:rPr lang="en-US" sz="1800" b="0" dirty="0">
                <a:solidFill>
                  <a:schemeClr val="tx1"/>
                </a:solidFill>
              </a:rPr>
              <a:t>Data must first be loaded into DB2, then from DB2 into Accelerator</a:t>
            </a:r>
          </a:p>
          <a:p>
            <a:pPr marL="863600" lvl="2" indent="-182563">
              <a:lnSpc>
                <a:spcPct val="80000"/>
              </a:lnSpc>
              <a:spcBef>
                <a:spcPct val="20000"/>
              </a:spcBef>
              <a:buClr>
                <a:schemeClr val="tx1"/>
              </a:buClr>
              <a:buFontTx/>
              <a:buChar char="•"/>
              <a:defRPr/>
            </a:pPr>
            <a:r>
              <a:rPr lang="en-US" sz="1800" b="0" dirty="0">
                <a:solidFill>
                  <a:schemeClr val="tx1"/>
                </a:solidFill>
              </a:rPr>
              <a:t>Loading data into DB2 can be CPU intensive</a:t>
            </a:r>
          </a:p>
          <a:p>
            <a:pPr marL="863600" lvl="2" indent="-182563">
              <a:lnSpc>
                <a:spcPct val="80000"/>
              </a:lnSpc>
              <a:spcBef>
                <a:spcPct val="20000"/>
              </a:spcBef>
              <a:buClr>
                <a:schemeClr val="tx1"/>
              </a:buClr>
              <a:buFontTx/>
              <a:buChar char="•"/>
              <a:defRPr/>
            </a:pPr>
            <a:r>
              <a:rPr lang="en-US" sz="1800" b="0" dirty="0">
                <a:solidFill>
                  <a:schemeClr val="tx1"/>
                </a:solidFill>
              </a:rPr>
              <a:t>No way to load data directly to Accelerator</a:t>
            </a:r>
            <a:br>
              <a:rPr lang="en-US" sz="1800" b="0" dirty="0">
                <a:solidFill>
                  <a:schemeClr val="tx1"/>
                </a:solidFill>
              </a:rPr>
            </a:br>
            <a:endParaRPr lang="en-US" sz="1800" b="0" dirty="0">
              <a:solidFill>
                <a:schemeClr val="tx1"/>
              </a:solidFill>
            </a:endParaRPr>
          </a:p>
          <a:p>
            <a:pPr marL="566738" lvl="1" indent="-223838">
              <a:lnSpc>
                <a:spcPct val="80000"/>
              </a:lnSpc>
              <a:spcBef>
                <a:spcPct val="25000"/>
              </a:spcBef>
              <a:spcAft>
                <a:spcPct val="15000"/>
              </a:spcAft>
              <a:buClr>
                <a:schemeClr val="tx1"/>
              </a:buClr>
              <a:buFont typeface="Arial" charset="0"/>
              <a:buChar char="–"/>
              <a:defRPr/>
            </a:pPr>
            <a:r>
              <a:rPr lang="en-US" sz="2000" b="0" dirty="0">
                <a:solidFill>
                  <a:schemeClr val="tx1"/>
                </a:solidFill>
              </a:rPr>
              <a:t>DB2 Accelerator Loader Business Value</a:t>
            </a:r>
          </a:p>
          <a:p>
            <a:pPr marL="863600" lvl="2" indent="-182563">
              <a:lnSpc>
                <a:spcPct val="80000"/>
              </a:lnSpc>
              <a:spcBef>
                <a:spcPct val="20000"/>
              </a:spcBef>
              <a:buClr>
                <a:schemeClr val="tx1"/>
              </a:buClr>
              <a:buFontTx/>
              <a:buChar char="•"/>
              <a:defRPr/>
            </a:pPr>
            <a:r>
              <a:rPr lang="en-US" sz="1800" b="0" dirty="0">
                <a:solidFill>
                  <a:schemeClr val="tx1"/>
                </a:solidFill>
              </a:rPr>
              <a:t>Improved and simplified </a:t>
            </a:r>
            <a:r>
              <a:rPr lang="en-US" sz="1800" b="0" dirty="0">
                <a:solidFill>
                  <a:schemeClr val="tx1"/>
                </a:solidFill>
              </a:rPr>
              <a:t>process</a:t>
            </a:r>
            <a:r>
              <a:rPr lang="en-US" sz="1800" b="0" dirty="0">
                <a:solidFill>
                  <a:schemeClr val="tx1"/>
                </a:solidFill>
              </a:rPr>
              <a:t> </a:t>
            </a:r>
            <a:r>
              <a:rPr lang="en-US" sz="1800" b="0" dirty="0">
                <a:solidFill>
                  <a:schemeClr val="tx1"/>
                </a:solidFill>
              </a:rPr>
              <a:t>- one step instead of two</a:t>
            </a:r>
            <a:endParaRPr lang="en-US" sz="1800" b="0" dirty="0">
              <a:solidFill>
                <a:schemeClr val="tx1"/>
              </a:solidFill>
            </a:endParaRPr>
          </a:p>
          <a:p>
            <a:pPr marL="863600" lvl="2" indent="-182563">
              <a:lnSpc>
                <a:spcPct val="80000"/>
              </a:lnSpc>
              <a:spcBef>
                <a:spcPct val="20000"/>
              </a:spcBef>
              <a:buClr>
                <a:schemeClr val="tx1"/>
              </a:buClr>
              <a:buFontTx/>
              <a:buChar char="•"/>
              <a:defRPr/>
            </a:pPr>
            <a:r>
              <a:rPr lang="en-US" sz="1800" b="0" dirty="0">
                <a:solidFill>
                  <a:schemeClr val="tx1"/>
                </a:solidFill>
              </a:rPr>
              <a:t>Exploits zIIP processor to reduce cost of loading to Accelerator</a:t>
            </a:r>
          </a:p>
          <a:p>
            <a:pPr marL="863600" lvl="2" indent="-182563">
              <a:lnSpc>
                <a:spcPct val="80000"/>
              </a:lnSpc>
              <a:spcBef>
                <a:spcPct val="20000"/>
              </a:spcBef>
              <a:buClr>
                <a:schemeClr val="tx1"/>
              </a:buClr>
              <a:buFontTx/>
              <a:buChar char="•"/>
              <a:defRPr/>
            </a:pPr>
            <a:r>
              <a:rPr lang="en-US" sz="1800" b="0" dirty="0">
                <a:solidFill>
                  <a:schemeClr val="tx1"/>
                </a:solidFill>
              </a:rPr>
              <a:t>Provides significant CPU and DASD savings on the source (DB2)</a:t>
            </a:r>
          </a:p>
          <a:p>
            <a:pPr marL="863600" lvl="2" indent="-182563">
              <a:lnSpc>
                <a:spcPct val="80000"/>
              </a:lnSpc>
              <a:spcBef>
                <a:spcPct val="20000"/>
              </a:spcBef>
              <a:buClr>
                <a:schemeClr val="tx1"/>
              </a:buClr>
              <a:buFontTx/>
              <a:buChar char="•"/>
              <a:defRPr/>
            </a:pPr>
            <a:r>
              <a:rPr lang="en-US" sz="1800" b="0" dirty="0">
                <a:solidFill>
                  <a:schemeClr val="tx1"/>
                </a:solidFill>
              </a:rPr>
              <a:t>Provides TCO savings with CPU and Elapsed Time improvements</a:t>
            </a:r>
          </a:p>
          <a:p>
            <a:pPr marL="863600" lvl="2" indent="-182563">
              <a:lnSpc>
                <a:spcPct val="80000"/>
              </a:lnSpc>
              <a:spcBef>
                <a:spcPct val="20000"/>
              </a:spcBef>
              <a:buClr>
                <a:schemeClr val="tx1"/>
              </a:buClr>
              <a:buFontTx/>
              <a:buChar char="•"/>
              <a:defRPr/>
            </a:pPr>
            <a:r>
              <a:rPr lang="en-US" sz="1800" b="0" dirty="0">
                <a:solidFill>
                  <a:schemeClr val="tx1"/>
                </a:solidFill>
              </a:rPr>
              <a:t>Provides path to load accelerator directly from external file</a:t>
            </a:r>
          </a:p>
          <a:p>
            <a:pPr marL="228600" indent="-228600">
              <a:lnSpc>
                <a:spcPct val="80000"/>
              </a:lnSpc>
              <a:spcBef>
                <a:spcPct val="20000"/>
              </a:spcBef>
              <a:buClr>
                <a:schemeClr val="tx1"/>
              </a:buClr>
              <a:defRPr/>
            </a:pPr>
            <a:endParaRPr lang="en-US" sz="1600" b="0" dirty="0">
              <a:solidFill>
                <a:schemeClr val="tx1"/>
              </a:solidFill>
            </a:endParaRPr>
          </a:p>
          <a:p>
            <a:pPr>
              <a:defRPr/>
            </a:pPr>
            <a:endParaRPr lang="en-US" sz="1800" b="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153988" y="658813"/>
            <a:ext cx="8245475" cy="498475"/>
          </a:xfrm>
        </p:spPr>
        <p:txBody>
          <a:bodyPr/>
          <a:lstStyle/>
          <a:p>
            <a:r>
              <a:rPr lang="en-US" smtClean="0"/>
              <a:t>External Load Details</a:t>
            </a:r>
          </a:p>
        </p:txBody>
      </p:sp>
      <p:sp>
        <p:nvSpPr>
          <p:cNvPr id="72706" name="Rectangle 3"/>
          <p:cNvSpPr>
            <a:spLocks noGrp="1" noChangeArrowheads="1"/>
          </p:cNvSpPr>
          <p:nvPr>
            <p:ph type="body" idx="1"/>
          </p:nvPr>
        </p:nvSpPr>
        <p:spPr>
          <a:xfrm>
            <a:off x="298450" y="1250950"/>
            <a:ext cx="8418513" cy="4911725"/>
          </a:xfrm>
        </p:spPr>
        <p:txBody>
          <a:bodyPr/>
          <a:lstStyle/>
          <a:p>
            <a:pPr>
              <a:lnSpc>
                <a:spcPct val="90000"/>
              </a:lnSpc>
            </a:pPr>
            <a:r>
              <a:rPr lang="en-US" smtClean="0"/>
              <a:t>Accelerator Loader can load data from a file in one of two methods:</a:t>
            </a:r>
          </a:p>
          <a:p>
            <a:pPr lvl="1">
              <a:lnSpc>
                <a:spcPct val="90000"/>
              </a:lnSpc>
            </a:pPr>
            <a:r>
              <a:rPr lang="en-US" smtClean="0"/>
              <a:t>Dual External Load:  Loads data into both DB2 and the Accelerator in parallel</a:t>
            </a:r>
          </a:p>
          <a:p>
            <a:pPr lvl="1">
              <a:lnSpc>
                <a:spcPct val="90000"/>
              </a:lnSpc>
            </a:pPr>
            <a:r>
              <a:rPr lang="en-US" smtClean="0"/>
              <a:t>Accelerator only:  Accelerator Loader loads directly into Accelerator (no load in DB2)</a:t>
            </a:r>
          </a:p>
          <a:p>
            <a:pPr>
              <a:lnSpc>
                <a:spcPct val="90000"/>
              </a:lnSpc>
            </a:pPr>
            <a:endParaRPr lang="en-US" smtClean="0"/>
          </a:p>
          <a:p>
            <a:pPr>
              <a:lnSpc>
                <a:spcPct val="90000"/>
              </a:lnSpc>
            </a:pPr>
            <a:r>
              <a:rPr lang="en-US" smtClean="0"/>
              <a:t>User is responsible for building the load file</a:t>
            </a:r>
          </a:p>
          <a:p>
            <a:pPr lvl="1">
              <a:lnSpc>
                <a:spcPct val="90000"/>
              </a:lnSpc>
            </a:pPr>
            <a:r>
              <a:rPr lang="en-US" smtClean="0"/>
              <a:t>Extracted data can come from VSAM, IMS, Oracle, etc.</a:t>
            </a:r>
          </a:p>
          <a:p>
            <a:pPr lvl="1">
              <a:lnSpc>
                <a:spcPct val="90000"/>
              </a:lnSpc>
            </a:pPr>
            <a:r>
              <a:rPr lang="en-US" smtClean="0"/>
              <a:t>File must be compatible for input into the DB2 LOAD utility</a:t>
            </a:r>
          </a:p>
          <a:p>
            <a:pPr lvl="1">
              <a:lnSpc>
                <a:spcPct val="90000"/>
              </a:lnSpc>
            </a:pPr>
            <a:r>
              <a:rPr lang="en-US" smtClean="0"/>
              <a:t>Field specification must describe input data format.  This must be compatible with the DB2 LOAD utility.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3"/>
          <p:cNvPicPr>
            <a:picLocks noChangeAspect="1" noChangeArrowheads="1"/>
          </p:cNvPicPr>
          <p:nvPr/>
        </p:nvPicPr>
        <p:blipFill>
          <a:blip r:embed="rId2"/>
          <a:srcRect/>
          <a:stretch>
            <a:fillRect/>
          </a:stretch>
        </p:blipFill>
        <p:spPr bwMode="auto">
          <a:xfrm>
            <a:off x="544513" y="1516063"/>
            <a:ext cx="7604125" cy="5018087"/>
          </a:xfrm>
          <a:prstGeom prst="rect">
            <a:avLst/>
          </a:prstGeom>
          <a:noFill/>
          <a:ln w="3175">
            <a:noFill/>
            <a:miter lim="800000"/>
            <a:headEnd/>
            <a:tailEnd/>
          </a:ln>
        </p:spPr>
      </p:pic>
      <p:sp>
        <p:nvSpPr>
          <p:cNvPr id="15" name="Rectangle 2"/>
          <p:cNvSpPr txBox="1">
            <a:spLocks noChangeArrowheads="1"/>
          </p:cNvSpPr>
          <p:nvPr/>
        </p:nvSpPr>
        <p:spPr bwMode="auto">
          <a:xfrm>
            <a:off x="153988" y="658813"/>
            <a:ext cx="8245475" cy="498475"/>
          </a:xfrm>
          <a:prstGeom prst="rect">
            <a:avLst/>
          </a:prstGeom>
          <a:noFill/>
          <a:ln w="9525">
            <a:noFill/>
            <a:miter lim="800000"/>
            <a:headEnd/>
            <a:tailEnd/>
          </a:ln>
        </p:spPr>
        <p:txBody>
          <a:bodyPr lIns="92075" tIns="46038" rIns="92075" bIns="46038" anchor="b"/>
          <a:lstStyle>
            <a:lvl1pPr algn="l" rtl="0" eaLnBrk="0" fontAlgn="base" hangingPunct="0">
              <a:lnSpc>
                <a:spcPct val="90000"/>
              </a:lnSpc>
              <a:spcBef>
                <a:spcPct val="0"/>
              </a:spcBef>
              <a:spcAft>
                <a:spcPct val="0"/>
              </a:spcAft>
              <a:defRPr sz="2800" b="1">
                <a:solidFill>
                  <a:srgbClr val="000099"/>
                </a:solidFill>
                <a:latin typeface="+mj-lt"/>
                <a:ea typeface="+mj-ea"/>
                <a:cs typeface="+mj-cs"/>
              </a:defRPr>
            </a:lvl1pPr>
            <a:lvl2pPr algn="l" rtl="0" eaLnBrk="0" fontAlgn="base" hangingPunct="0">
              <a:lnSpc>
                <a:spcPct val="90000"/>
              </a:lnSpc>
              <a:spcBef>
                <a:spcPct val="0"/>
              </a:spcBef>
              <a:spcAft>
                <a:spcPct val="0"/>
              </a:spcAft>
              <a:defRPr sz="2800" b="1">
                <a:solidFill>
                  <a:srgbClr val="000099"/>
                </a:solidFill>
                <a:latin typeface="Arial" charset="0"/>
                <a:cs typeface="Arial" charset="0"/>
              </a:defRPr>
            </a:lvl2pPr>
            <a:lvl3pPr algn="l" rtl="0" eaLnBrk="0" fontAlgn="base" hangingPunct="0">
              <a:lnSpc>
                <a:spcPct val="90000"/>
              </a:lnSpc>
              <a:spcBef>
                <a:spcPct val="0"/>
              </a:spcBef>
              <a:spcAft>
                <a:spcPct val="0"/>
              </a:spcAft>
              <a:defRPr sz="2800" b="1">
                <a:solidFill>
                  <a:srgbClr val="000099"/>
                </a:solidFill>
                <a:latin typeface="Arial" charset="0"/>
                <a:cs typeface="Arial" charset="0"/>
              </a:defRPr>
            </a:lvl3pPr>
            <a:lvl4pPr algn="l" rtl="0" eaLnBrk="0" fontAlgn="base" hangingPunct="0">
              <a:lnSpc>
                <a:spcPct val="90000"/>
              </a:lnSpc>
              <a:spcBef>
                <a:spcPct val="0"/>
              </a:spcBef>
              <a:spcAft>
                <a:spcPct val="0"/>
              </a:spcAft>
              <a:defRPr sz="2800" b="1">
                <a:solidFill>
                  <a:srgbClr val="000099"/>
                </a:solidFill>
                <a:latin typeface="Arial" charset="0"/>
                <a:cs typeface="Arial" charset="0"/>
              </a:defRPr>
            </a:lvl4pPr>
            <a:lvl5pPr algn="l" rtl="0" eaLnBrk="0" fontAlgn="base" hangingPunct="0">
              <a:lnSpc>
                <a:spcPct val="90000"/>
              </a:lnSpc>
              <a:spcBef>
                <a:spcPct val="0"/>
              </a:spcBef>
              <a:spcAft>
                <a:spcPct val="0"/>
              </a:spcAft>
              <a:defRPr sz="2800" b="1">
                <a:solidFill>
                  <a:srgbClr val="000099"/>
                </a:solidFill>
                <a:latin typeface="Arial" charset="0"/>
                <a:cs typeface="Arial" charset="0"/>
              </a:defRPr>
            </a:lvl5pPr>
            <a:lvl6pPr marL="457200" algn="l" rtl="0" eaLnBrk="0" fontAlgn="base" hangingPunct="0">
              <a:lnSpc>
                <a:spcPct val="90000"/>
              </a:lnSpc>
              <a:spcBef>
                <a:spcPct val="0"/>
              </a:spcBef>
              <a:spcAft>
                <a:spcPct val="0"/>
              </a:spcAft>
              <a:defRPr sz="2800" b="1">
                <a:solidFill>
                  <a:srgbClr val="000099"/>
                </a:solidFill>
                <a:latin typeface="Arial" charset="0"/>
                <a:cs typeface="Arial" charset="0"/>
              </a:defRPr>
            </a:lvl6pPr>
            <a:lvl7pPr marL="914400" algn="l" rtl="0" eaLnBrk="0" fontAlgn="base" hangingPunct="0">
              <a:lnSpc>
                <a:spcPct val="90000"/>
              </a:lnSpc>
              <a:spcBef>
                <a:spcPct val="0"/>
              </a:spcBef>
              <a:spcAft>
                <a:spcPct val="0"/>
              </a:spcAft>
              <a:defRPr sz="2800" b="1">
                <a:solidFill>
                  <a:srgbClr val="000099"/>
                </a:solidFill>
                <a:latin typeface="Arial" charset="0"/>
                <a:cs typeface="Arial" charset="0"/>
              </a:defRPr>
            </a:lvl7pPr>
            <a:lvl8pPr marL="1371600" algn="l" rtl="0" eaLnBrk="0" fontAlgn="base" hangingPunct="0">
              <a:lnSpc>
                <a:spcPct val="90000"/>
              </a:lnSpc>
              <a:spcBef>
                <a:spcPct val="0"/>
              </a:spcBef>
              <a:spcAft>
                <a:spcPct val="0"/>
              </a:spcAft>
              <a:defRPr sz="2800" b="1">
                <a:solidFill>
                  <a:srgbClr val="000099"/>
                </a:solidFill>
                <a:latin typeface="Arial" charset="0"/>
                <a:cs typeface="Arial" charset="0"/>
              </a:defRPr>
            </a:lvl8pPr>
            <a:lvl9pPr marL="1828800" algn="l" rtl="0" eaLnBrk="0" fontAlgn="base" hangingPunct="0">
              <a:lnSpc>
                <a:spcPct val="90000"/>
              </a:lnSpc>
              <a:spcBef>
                <a:spcPct val="0"/>
              </a:spcBef>
              <a:spcAft>
                <a:spcPct val="0"/>
              </a:spcAft>
              <a:defRPr sz="2800" b="1">
                <a:solidFill>
                  <a:srgbClr val="000099"/>
                </a:solidFill>
                <a:latin typeface="Arial" charset="0"/>
                <a:cs typeface="Arial" charset="0"/>
              </a:defRPr>
            </a:lvl9pPr>
          </a:lstStyle>
          <a:p>
            <a:pPr>
              <a:defRPr/>
            </a:pPr>
            <a:r>
              <a:rPr lang="en-US" kern="0" dirty="0" smtClean="0"/>
              <a:t>IMS to IDAA – External Load Process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298450" y="669925"/>
            <a:ext cx="7391400" cy="381000"/>
          </a:xfrm>
        </p:spPr>
        <p:txBody>
          <a:bodyPr anchor="t">
            <a:normAutofit fontScale="90000"/>
          </a:bodyPr>
          <a:lstStyle/>
          <a:p>
            <a:pPr>
              <a:defRPr/>
            </a:pPr>
            <a:r>
              <a:rPr lang="en-US" dirty="0"/>
              <a:t>Agenda</a:t>
            </a:r>
            <a:endParaRPr lang="en-US" sz="1400" b="0" i="1" dirty="0"/>
          </a:p>
        </p:txBody>
      </p:sp>
      <p:sp>
        <p:nvSpPr>
          <p:cNvPr id="45058" name="Footer Placeholder 4"/>
          <p:cNvSpPr>
            <a:spLocks noGrp="1"/>
          </p:cNvSpPr>
          <p:nvPr>
            <p:ph type="ftr" sz="quarter" idx="11"/>
          </p:nvPr>
        </p:nvSpPr>
        <p:spPr>
          <a:noFill/>
          <a:ln>
            <a:miter lim="800000"/>
            <a:headEnd/>
            <a:tailEnd/>
          </a:ln>
        </p:spPr>
        <p:txBody>
          <a:bodyPr/>
          <a:lstStyle/>
          <a:p>
            <a:r>
              <a:rPr lang="en-US" smtClean="0"/>
              <a:t>IBM Silicon Valley Laboratory - 2014 WW Tech Sales Boot Camp</a:t>
            </a:r>
          </a:p>
        </p:txBody>
      </p:sp>
      <p:pic>
        <p:nvPicPr>
          <p:cNvPr id="45059" name="Picture 5" descr="bootcamp.png"/>
          <p:cNvPicPr>
            <a:picLocks noChangeAspect="1"/>
          </p:cNvPicPr>
          <p:nvPr/>
        </p:nvPicPr>
        <p:blipFill>
          <a:blip r:embed="rId3"/>
          <a:srcRect/>
          <a:stretch>
            <a:fillRect/>
          </a:stretch>
        </p:blipFill>
        <p:spPr bwMode="auto">
          <a:xfrm>
            <a:off x="7889875" y="5414963"/>
            <a:ext cx="1062038" cy="1089025"/>
          </a:xfrm>
          <a:prstGeom prst="rect">
            <a:avLst/>
          </a:prstGeom>
          <a:noFill/>
          <a:ln w="9525">
            <a:noFill/>
            <a:miter lim="800000"/>
            <a:headEnd/>
            <a:tailEnd/>
          </a:ln>
        </p:spPr>
      </p:pic>
      <p:sp>
        <p:nvSpPr>
          <p:cNvPr id="45060" name="Rectangle 9"/>
          <p:cNvSpPr>
            <a:spLocks noChangeArrowheads="1"/>
          </p:cNvSpPr>
          <p:nvPr/>
        </p:nvSpPr>
        <p:spPr bwMode="auto">
          <a:xfrm>
            <a:off x="417513" y="1143000"/>
            <a:ext cx="8004175" cy="4746625"/>
          </a:xfrm>
          <a:prstGeom prst="rect">
            <a:avLst/>
          </a:prstGeom>
          <a:noFill/>
          <a:ln w="9525">
            <a:noFill/>
            <a:miter lim="800000"/>
            <a:headEnd/>
            <a:tailEnd/>
          </a:ln>
        </p:spPr>
        <p:txBody>
          <a:bodyPr lIns="92075" tIns="46038" rIns="92075" bIns="46038">
            <a:spAutoFit/>
          </a:bodyPr>
          <a:lstStyle/>
          <a:p>
            <a:pPr marL="342900" indent="-342900" eaLnBrk="0" hangingPunct="0">
              <a:spcBef>
                <a:spcPct val="25000"/>
              </a:spcBef>
              <a:spcAft>
                <a:spcPct val="15000"/>
              </a:spcAft>
              <a:buClr>
                <a:schemeClr val="tx1"/>
              </a:buClr>
              <a:buFont typeface="Arial" charset="0"/>
              <a:buChar char="•"/>
            </a:pPr>
            <a:r>
              <a:rPr lang="en-US" sz="2400">
                <a:solidFill>
                  <a:schemeClr val="tx1"/>
                </a:solidFill>
              </a:rPr>
              <a:t>Accelerator Discussion</a:t>
            </a:r>
          </a:p>
          <a:p>
            <a:pPr marL="342900" indent="-342900" eaLnBrk="0" hangingPunct="0">
              <a:spcBef>
                <a:spcPct val="25000"/>
              </a:spcBef>
              <a:spcAft>
                <a:spcPct val="15000"/>
              </a:spcAft>
              <a:buClr>
                <a:schemeClr val="tx1"/>
              </a:buClr>
              <a:buFont typeface="Arial" charset="0"/>
              <a:buChar char="•"/>
            </a:pPr>
            <a:r>
              <a:rPr lang="en-US" sz="2400">
                <a:solidFill>
                  <a:schemeClr val="tx1"/>
                </a:solidFill>
              </a:rPr>
              <a:t>Accelerator Loader Details</a:t>
            </a:r>
          </a:p>
          <a:p>
            <a:pPr marL="685800" lvl="1" indent="-342900" eaLnBrk="0" hangingPunct="0">
              <a:spcBef>
                <a:spcPct val="25000"/>
              </a:spcBef>
              <a:spcAft>
                <a:spcPct val="15000"/>
              </a:spcAft>
              <a:buClr>
                <a:schemeClr val="tx1"/>
              </a:buClr>
              <a:buFont typeface="Arial" charset="0"/>
              <a:buChar char="•"/>
            </a:pPr>
            <a:r>
              <a:rPr lang="en-US" sz="2400" b="0">
                <a:solidFill>
                  <a:schemeClr val="tx1"/>
                </a:solidFill>
              </a:rPr>
              <a:t>Group Consistent Load</a:t>
            </a:r>
          </a:p>
          <a:p>
            <a:pPr marL="685800" lvl="1" indent="-342900" eaLnBrk="0" hangingPunct="0">
              <a:spcBef>
                <a:spcPct val="25000"/>
              </a:spcBef>
              <a:spcAft>
                <a:spcPct val="15000"/>
              </a:spcAft>
              <a:buClr>
                <a:schemeClr val="tx1"/>
              </a:buClr>
              <a:buFont typeface="Arial" charset="0"/>
              <a:buChar char="•"/>
            </a:pPr>
            <a:r>
              <a:rPr lang="en-US" sz="2400" b="0">
                <a:solidFill>
                  <a:schemeClr val="tx1"/>
                </a:solidFill>
              </a:rPr>
              <a:t>External (Dual) Load</a:t>
            </a:r>
          </a:p>
          <a:p>
            <a:pPr marL="685800" lvl="1" indent="-342900" eaLnBrk="0" hangingPunct="0">
              <a:spcBef>
                <a:spcPct val="25000"/>
              </a:spcBef>
              <a:spcAft>
                <a:spcPct val="15000"/>
              </a:spcAft>
              <a:buClr>
                <a:schemeClr val="tx1"/>
              </a:buClr>
              <a:buFont typeface="Arial" charset="0"/>
              <a:buChar char="•"/>
            </a:pPr>
            <a:r>
              <a:rPr lang="en-US" sz="2400" b="0">
                <a:solidFill>
                  <a:schemeClr val="tx1"/>
                </a:solidFill>
              </a:rPr>
              <a:t>General Loader Details</a:t>
            </a:r>
          </a:p>
          <a:p>
            <a:pPr marL="342900" indent="-342900" eaLnBrk="0" hangingPunct="0">
              <a:spcBef>
                <a:spcPct val="35000"/>
              </a:spcBef>
              <a:spcAft>
                <a:spcPct val="15000"/>
              </a:spcAft>
              <a:buClr>
                <a:schemeClr val="tx1"/>
              </a:buClr>
              <a:buFont typeface="Arial" charset="0"/>
              <a:buChar char="•"/>
            </a:pPr>
            <a:r>
              <a:rPr lang="en-US" sz="2400">
                <a:solidFill>
                  <a:schemeClr val="tx1"/>
                </a:solidFill>
              </a:rPr>
              <a:t>Roadmap </a:t>
            </a:r>
          </a:p>
          <a:p>
            <a:pPr marL="342900" indent="-342900" eaLnBrk="0" hangingPunct="0">
              <a:spcBef>
                <a:spcPct val="35000"/>
              </a:spcBef>
              <a:spcAft>
                <a:spcPct val="15000"/>
              </a:spcAft>
              <a:buClr>
                <a:schemeClr val="tx1"/>
              </a:buClr>
              <a:buFont typeface="Arial" charset="0"/>
              <a:buChar char="•"/>
            </a:pPr>
            <a:r>
              <a:rPr lang="en-US" sz="2400">
                <a:solidFill>
                  <a:schemeClr val="tx1"/>
                </a:solidFill>
              </a:rPr>
              <a:t>ISPF Interface Examples</a:t>
            </a:r>
          </a:p>
          <a:p>
            <a:pPr marL="342900" indent="-342900" eaLnBrk="0" hangingPunct="0">
              <a:spcBef>
                <a:spcPct val="35000"/>
              </a:spcBef>
              <a:spcAft>
                <a:spcPct val="15000"/>
              </a:spcAft>
              <a:buClr>
                <a:schemeClr val="tx1"/>
              </a:buClr>
              <a:buFont typeface="Arial" charset="0"/>
              <a:buChar char="•"/>
            </a:pPr>
            <a:r>
              <a:rPr lang="en-US" sz="2400">
                <a:solidFill>
                  <a:schemeClr val="tx1"/>
                </a:solidFill>
              </a:rPr>
              <a:t>Next Steps / QA</a:t>
            </a:r>
          </a:p>
          <a:p>
            <a:pPr marL="342900" indent="-342900" eaLnBrk="0" hangingPunct="0">
              <a:spcBef>
                <a:spcPct val="35000"/>
              </a:spcBef>
              <a:spcAft>
                <a:spcPct val="15000"/>
              </a:spcAft>
              <a:buClr>
                <a:schemeClr val="tx1"/>
              </a:buClr>
              <a:buFont typeface="Arial" charset="0"/>
              <a:buChar char="•"/>
            </a:pPr>
            <a:r>
              <a:rPr lang="en-US" sz="2400">
                <a:solidFill>
                  <a:schemeClr val="tx1"/>
                </a:solidFill>
              </a:rPr>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76200" y="517525"/>
            <a:ext cx="9067800" cy="498475"/>
          </a:xfrm>
          <a:prstGeom prst="rect">
            <a:avLst/>
          </a:prstGeom>
          <a:noFill/>
          <a:ln w="9525">
            <a:noFill/>
            <a:miter lim="800000"/>
            <a:headEnd/>
            <a:tailEnd/>
          </a:ln>
        </p:spPr>
        <p:txBody>
          <a:bodyPr lIns="92075" tIns="46038" rIns="92075" bIns="46038"/>
          <a:lstStyle/>
          <a:p>
            <a:pPr>
              <a:lnSpc>
                <a:spcPct val="90000"/>
              </a:lnSpc>
            </a:pPr>
            <a:r>
              <a:rPr lang="en-US" sz="2800">
                <a:solidFill>
                  <a:srgbClr val="000099"/>
                </a:solidFill>
              </a:rPr>
              <a:t>Partition Parallelism</a:t>
            </a:r>
          </a:p>
        </p:txBody>
      </p:sp>
      <p:sp>
        <p:nvSpPr>
          <p:cNvPr id="73730" name="Rectangle 3"/>
          <p:cNvSpPr>
            <a:spLocks noChangeArrowheads="1"/>
          </p:cNvSpPr>
          <p:nvPr/>
        </p:nvSpPr>
        <p:spPr bwMode="auto">
          <a:xfrm>
            <a:off x="304800" y="1108075"/>
            <a:ext cx="8610600" cy="5842000"/>
          </a:xfrm>
          <a:prstGeom prst="rect">
            <a:avLst/>
          </a:prstGeom>
          <a:noFill/>
          <a:ln w="9525">
            <a:noFill/>
            <a:miter lim="800000"/>
            <a:headEnd/>
            <a:tailEnd/>
          </a:ln>
        </p:spPr>
        <p:txBody>
          <a:bodyPr lIns="92075" tIns="46038" rIns="92075" bIns="46038"/>
          <a:lstStyle/>
          <a:p>
            <a:pPr marL="342900" indent="-342900">
              <a:spcBef>
                <a:spcPct val="25000"/>
              </a:spcBef>
              <a:spcAft>
                <a:spcPct val="15000"/>
              </a:spcAft>
              <a:buClr>
                <a:schemeClr val="tx1"/>
              </a:buClr>
              <a:buFont typeface="Wingdings" panose="05000000000000000000" pitchFamily="2" charset="2"/>
              <a:buChar char="§"/>
              <a:defRPr/>
            </a:pPr>
            <a:r>
              <a:rPr lang="en-US" sz="1800" b="0" dirty="0">
                <a:solidFill>
                  <a:schemeClr val="tx1"/>
                </a:solidFill>
              </a:rPr>
              <a:t>Enabled with APAR PI11753</a:t>
            </a:r>
          </a:p>
          <a:p>
            <a:pPr marL="800100" lvl="1" indent="-342900">
              <a:spcBef>
                <a:spcPct val="25000"/>
              </a:spcBef>
              <a:spcAft>
                <a:spcPct val="15000"/>
              </a:spcAft>
              <a:buClr>
                <a:schemeClr val="tx1"/>
              </a:buClr>
              <a:buFont typeface="Wingdings" panose="05000000000000000000" pitchFamily="2" charset="2"/>
              <a:buChar char="§"/>
              <a:defRPr/>
            </a:pPr>
            <a:r>
              <a:rPr lang="en-US" sz="1600" b="0" dirty="0">
                <a:solidFill>
                  <a:schemeClr val="tx1"/>
                </a:solidFill>
              </a:rPr>
              <a:t>Dual &amp; Consistent Load</a:t>
            </a:r>
          </a:p>
          <a:p>
            <a:pPr marL="800100" lvl="1" indent="-342900">
              <a:spcBef>
                <a:spcPct val="25000"/>
              </a:spcBef>
              <a:spcAft>
                <a:spcPct val="15000"/>
              </a:spcAft>
              <a:buClr>
                <a:schemeClr val="tx1"/>
              </a:buClr>
              <a:buFont typeface="Wingdings" panose="05000000000000000000" pitchFamily="2" charset="2"/>
              <a:buChar char="§"/>
              <a:defRPr/>
            </a:pPr>
            <a:r>
              <a:rPr lang="en-US" sz="1600" b="0" dirty="0">
                <a:solidFill>
                  <a:schemeClr val="tx1"/>
                </a:solidFill>
              </a:rPr>
              <a:t>DB2 pre-req APARs – PI10162/PI09425</a:t>
            </a:r>
          </a:p>
          <a:p>
            <a:pPr marL="800100" lvl="1" indent="-342900">
              <a:spcBef>
                <a:spcPct val="25000"/>
              </a:spcBef>
              <a:spcAft>
                <a:spcPct val="15000"/>
              </a:spcAft>
              <a:buClr>
                <a:schemeClr val="tx1"/>
              </a:buClr>
              <a:buFont typeface="Wingdings" panose="05000000000000000000" pitchFamily="2" charset="2"/>
              <a:buChar char="§"/>
              <a:defRPr/>
            </a:pPr>
            <a:r>
              <a:rPr lang="en-US" sz="1600" b="0" dirty="0">
                <a:solidFill>
                  <a:schemeClr val="tx1"/>
                </a:solidFill>
              </a:rPr>
              <a:t>1 input SYSREC per partition</a:t>
            </a:r>
          </a:p>
          <a:p>
            <a:pPr marL="342900" indent="-342900">
              <a:spcBef>
                <a:spcPct val="25000"/>
              </a:spcBef>
              <a:spcAft>
                <a:spcPct val="15000"/>
              </a:spcAft>
              <a:buClr>
                <a:schemeClr val="tx1"/>
              </a:buClr>
              <a:buFont typeface="Wingdings" panose="05000000000000000000" pitchFamily="2" charset="2"/>
              <a:buChar char="§"/>
              <a:defRPr/>
            </a:pPr>
            <a:r>
              <a:rPr lang="en-US" sz="1800" b="0" dirty="0">
                <a:solidFill>
                  <a:schemeClr val="tx1"/>
                </a:solidFill>
              </a:rPr>
              <a:t>Max Parallelism</a:t>
            </a:r>
          </a:p>
          <a:p>
            <a:pPr marL="800100" lvl="1" indent="-342900">
              <a:spcBef>
                <a:spcPct val="25000"/>
              </a:spcBef>
              <a:spcAft>
                <a:spcPct val="15000"/>
              </a:spcAft>
              <a:buClr>
                <a:schemeClr val="tx1"/>
              </a:buClr>
              <a:buFont typeface="Wingdings" panose="05000000000000000000" pitchFamily="2" charset="2"/>
              <a:buChar char="§"/>
              <a:defRPr/>
            </a:pPr>
            <a:r>
              <a:rPr lang="en-US" b="0" dirty="0">
                <a:solidFill>
                  <a:schemeClr val="tx1"/>
                </a:solidFill>
              </a:rPr>
              <a:t>IDAA </a:t>
            </a:r>
            <a:r>
              <a:rPr lang="en-US" b="0" dirty="0">
                <a:solidFill>
                  <a:schemeClr val="tx1"/>
                </a:solidFill>
              </a:rPr>
              <a:t>Parameter</a:t>
            </a:r>
            <a:endParaRPr lang="en-US" b="0" dirty="0">
              <a:solidFill>
                <a:schemeClr val="tx1"/>
              </a:solidFill>
            </a:endParaRPr>
          </a:p>
          <a:p>
            <a:pPr marL="1257300" lvl="2" indent="-342900">
              <a:spcBef>
                <a:spcPct val="25000"/>
              </a:spcBef>
              <a:spcAft>
                <a:spcPct val="15000"/>
              </a:spcAft>
              <a:buClr>
                <a:schemeClr val="tx1"/>
              </a:buClr>
              <a:buFont typeface="Wingdings" panose="05000000000000000000" pitchFamily="2" charset="2"/>
              <a:buChar char="§"/>
              <a:defRPr/>
            </a:pPr>
            <a:r>
              <a:rPr lang="en-US" b="0" dirty="0">
                <a:solidFill>
                  <a:schemeClr val="tx1"/>
                </a:solidFill>
              </a:rPr>
              <a:t>AQT_MAX_UNLOAD_IN_PARALLEL</a:t>
            </a:r>
          </a:p>
          <a:p>
            <a:pPr marL="1257300" lvl="2" indent="-342900">
              <a:spcBef>
                <a:spcPct val="25000"/>
              </a:spcBef>
              <a:spcAft>
                <a:spcPct val="15000"/>
              </a:spcAft>
              <a:buClr>
                <a:schemeClr val="tx1"/>
              </a:buClr>
              <a:buFont typeface="Wingdings" panose="05000000000000000000" pitchFamily="2" charset="2"/>
              <a:buChar char="§"/>
              <a:defRPr/>
            </a:pPr>
            <a:r>
              <a:rPr lang="en-US" dirty="0">
                <a:solidFill>
                  <a:schemeClr val="tx1"/>
                </a:solidFill>
              </a:rPr>
              <a:t>&amp;</a:t>
            </a:r>
            <a:r>
              <a:rPr lang="en-US" dirty="0" err="1">
                <a:solidFill>
                  <a:schemeClr val="tx1"/>
                </a:solidFill>
              </a:rPr>
              <a:t>hilevel.SAQTSAMP</a:t>
            </a:r>
            <a:r>
              <a:rPr lang="en-US" dirty="0">
                <a:solidFill>
                  <a:schemeClr val="tx1"/>
                </a:solidFill>
              </a:rPr>
              <a:t>(AQTENV)</a:t>
            </a:r>
          </a:p>
          <a:p>
            <a:pPr marL="800100" lvl="1" indent="-342900">
              <a:spcBef>
                <a:spcPct val="25000"/>
              </a:spcBef>
              <a:spcAft>
                <a:spcPct val="15000"/>
              </a:spcAft>
              <a:buClr>
                <a:schemeClr val="tx1"/>
              </a:buClr>
              <a:buFont typeface="Wingdings" panose="05000000000000000000" pitchFamily="2" charset="2"/>
              <a:buChar char="§"/>
              <a:defRPr/>
            </a:pPr>
            <a:r>
              <a:rPr lang="en-US" b="0" dirty="0">
                <a:solidFill>
                  <a:schemeClr val="tx1"/>
                </a:solidFill>
              </a:rPr>
              <a:t>Accelerator Loader Parameter</a:t>
            </a:r>
          </a:p>
          <a:p>
            <a:pPr marL="1257300" lvl="2" indent="-342900">
              <a:spcBef>
                <a:spcPct val="25000"/>
              </a:spcBef>
              <a:spcAft>
                <a:spcPct val="15000"/>
              </a:spcAft>
              <a:buClr>
                <a:schemeClr val="tx1"/>
              </a:buClr>
              <a:buFont typeface="Wingdings" panose="05000000000000000000" pitchFamily="2" charset="2"/>
              <a:buChar char="§"/>
              <a:defRPr/>
            </a:pPr>
            <a:r>
              <a:rPr lang="en-US" b="0" dirty="0">
                <a:solidFill>
                  <a:schemeClr val="tx1"/>
                </a:solidFill>
              </a:rPr>
              <a:t>ACCEL_LOAD_TASKS </a:t>
            </a:r>
          </a:p>
          <a:p>
            <a:pPr marL="1257300" lvl="2" indent="-342900">
              <a:spcBef>
                <a:spcPct val="25000"/>
              </a:spcBef>
              <a:spcAft>
                <a:spcPct val="15000"/>
              </a:spcAft>
              <a:buClr>
                <a:schemeClr val="tx1"/>
              </a:buClr>
              <a:buFont typeface="Wingdings" panose="05000000000000000000" pitchFamily="2" charset="2"/>
              <a:buChar char="§"/>
              <a:defRPr/>
            </a:pPr>
            <a:r>
              <a:rPr lang="en-US" b="0" dirty="0">
                <a:solidFill>
                  <a:schemeClr val="tx1"/>
                </a:solidFill>
              </a:rPr>
              <a:t>Acceptable values 0-20</a:t>
            </a:r>
          </a:p>
          <a:p>
            <a:pPr marL="1257300" lvl="2" indent="-342900">
              <a:spcBef>
                <a:spcPct val="25000"/>
              </a:spcBef>
              <a:spcAft>
                <a:spcPct val="15000"/>
              </a:spcAft>
              <a:buClr>
                <a:schemeClr val="tx1"/>
              </a:buClr>
              <a:buFont typeface="Wingdings" panose="05000000000000000000" pitchFamily="2" charset="2"/>
              <a:buChar char="§"/>
              <a:defRPr/>
            </a:pPr>
            <a:r>
              <a:rPr lang="en-US" b="0" dirty="0">
                <a:solidFill>
                  <a:schemeClr val="tx1"/>
                </a:solidFill>
              </a:rPr>
              <a:t>Should be set to equal or less than AQT_MAX_UNLOAD_IN_PARALLEL</a:t>
            </a:r>
          </a:p>
          <a:p>
            <a:pPr marL="342900" indent="-342900">
              <a:spcBef>
                <a:spcPct val="25000"/>
              </a:spcBef>
              <a:spcAft>
                <a:spcPct val="15000"/>
              </a:spcAft>
              <a:buClr>
                <a:schemeClr val="tx1"/>
              </a:buClr>
              <a:buFont typeface="Wingdings" panose="05000000000000000000" pitchFamily="2" charset="2"/>
              <a:buChar char="§"/>
              <a:defRPr/>
            </a:pPr>
            <a:r>
              <a:rPr lang="en-US" sz="1800" b="0" dirty="0">
                <a:solidFill>
                  <a:schemeClr val="tx1"/>
                </a:solidFill>
              </a:rPr>
              <a:t>Performance Estimates</a:t>
            </a:r>
          </a:p>
          <a:p>
            <a:pPr marL="800100" lvl="1" indent="-342900">
              <a:spcBef>
                <a:spcPct val="25000"/>
              </a:spcBef>
              <a:spcAft>
                <a:spcPct val="15000"/>
              </a:spcAft>
              <a:buClr>
                <a:schemeClr val="tx1"/>
              </a:buClr>
              <a:buFont typeface="Wingdings" panose="05000000000000000000" pitchFamily="2" charset="2"/>
              <a:buChar char="§"/>
              <a:defRPr/>
            </a:pPr>
            <a:r>
              <a:rPr lang="en-US" b="0" dirty="0">
                <a:solidFill>
                  <a:schemeClr val="tx1"/>
                </a:solidFill>
              </a:rPr>
              <a:t>DB2 LOAD utility &amp; Native IDAA Load compared to Accelerator Loader - External Load</a:t>
            </a:r>
          </a:p>
          <a:p>
            <a:pPr marL="800100" lvl="1" indent="-342900">
              <a:spcBef>
                <a:spcPct val="25000"/>
              </a:spcBef>
              <a:spcAft>
                <a:spcPct val="15000"/>
              </a:spcAft>
              <a:buClr>
                <a:schemeClr val="tx1"/>
              </a:buClr>
              <a:buFont typeface="Wingdings" panose="05000000000000000000" pitchFamily="2" charset="2"/>
              <a:buChar char="§"/>
              <a:defRPr/>
            </a:pPr>
            <a:r>
              <a:rPr lang="en-US" b="0" dirty="0">
                <a:solidFill>
                  <a:schemeClr val="tx1"/>
                </a:solidFill>
              </a:rPr>
              <a:t>Up to 55% reduction in elapsed time</a:t>
            </a:r>
          </a:p>
          <a:p>
            <a:pPr marL="800100" lvl="1" indent="-342900">
              <a:spcBef>
                <a:spcPct val="25000"/>
              </a:spcBef>
              <a:spcAft>
                <a:spcPct val="15000"/>
              </a:spcAft>
              <a:buClr>
                <a:schemeClr val="tx1"/>
              </a:buClr>
              <a:buFont typeface="Wingdings" panose="05000000000000000000" pitchFamily="2" charset="2"/>
              <a:buChar char="§"/>
              <a:defRPr/>
            </a:pPr>
            <a:r>
              <a:rPr lang="en-US" b="0" dirty="0">
                <a:solidFill>
                  <a:schemeClr val="tx1"/>
                </a:solidFill>
              </a:rPr>
              <a:t>Up to 35% reduction in CPU </a:t>
            </a:r>
          </a:p>
          <a:p>
            <a:pPr marL="800100" lvl="1" indent="-342900">
              <a:spcBef>
                <a:spcPct val="25000"/>
              </a:spcBef>
              <a:spcAft>
                <a:spcPct val="15000"/>
              </a:spcAft>
              <a:buClr>
                <a:schemeClr val="tx1"/>
              </a:buClr>
              <a:buFont typeface="Wingdings" panose="05000000000000000000" pitchFamily="2" charset="2"/>
              <a:buChar char="§"/>
              <a:defRPr/>
            </a:pPr>
            <a:r>
              <a:rPr lang="en-US" b="0" dirty="0">
                <a:solidFill>
                  <a:schemeClr val="tx1"/>
                </a:solidFill>
              </a:rPr>
              <a:t>Mileage may vary</a:t>
            </a:r>
          </a:p>
          <a:p>
            <a:pPr marL="1257300" lvl="2" indent="-342900">
              <a:spcBef>
                <a:spcPct val="25000"/>
              </a:spcBef>
              <a:spcAft>
                <a:spcPct val="15000"/>
              </a:spcAft>
              <a:buClr>
                <a:schemeClr val="tx1"/>
              </a:buClr>
              <a:buFont typeface="Wingdings" panose="05000000000000000000" pitchFamily="2" charset="2"/>
              <a:buChar char="§"/>
              <a:defRPr/>
            </a:pPr>
            <a:endParaRPr lang="en-US" sz="2000" b="0" dirty="0">
              <a:solidFill>
                <a:schemeClr val="tx1"/>
              </a:solidFill>
            </a:endParaRPr>
          </a:p>
          <a:p>
            <a:pPr marL="800100" lvl="1" indent="-342900">
              <a:spcBef>
                <a:spcPct val="25000"/>
              </a:spcBef>
              <a:spcAft>
                <a:spcPct val="15000"/>
              </a:spcAft>
              <a:buClr>
                <a:schemeClr val="tx1"/>
              </a:buClr>
              <a:buFont typeface="Wingdings" panose="05000000000000000000" pitchFamily="2" charset="2"/>
              <a:buChar char="§"/>
              <a:defRPr/>
            </a:pPr>
            <a:endParaRPr lang="en-US" sz="2400" dirty="0">
              <a:solidFill>
                <a:schemeClr val="tx1"/>
              </a:solidFill>
            </a:endParaRPr>
          </a:p>
          <a:p>
            <a:pPr indent="-233363">
              <a:spcBef>
                <a:spcPct val="20000"/>
              </a:spcBef>
              <a:buClr>
                <a:schemeClr val="tx1"/>
              </a:buClr>
              <a:defRPr/>
            </a:pPr>
            <a:endParaRPr lang="en-US" sz="2000" b="0" dirty="0">
              <a:solidFill>
                <a:schemeClr val="tx1"/>
              </a:solidFill>
            </a:endParaRPr>
          </a:p>
          <a:p>
            <a:pPr marL="863600" lvl="2" indent="-182563">
              <a:spcBef>
                <a:spcPct val="20000"/>
              </a:spcBef>
              <a:buClr>
                <a:schemeClr val="tx1"/>
              </a:buClr>
              <a:buFontTx/>
              <a:buChar char="•"/>
              <a:defRPr/>
            </a:pPr>
            <a:endParaRPr lang="en-US" sz="2000" b="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76200" y="609600"/>
            <a:ext cx="9067800" cy="498475"/>
          </a:xfrm>
          <a:prstGeom prst="rect">
            <a:avLst/>
          </a:prstGeom>
          <a:noFill/>
          <a:ln w="9525">
            <a:noFill/>
            <a:miter lim="800000"/>
            <a:headEnd/>
            <a:tailEnd/>
          </a:ln>
        </p:spPr>
        <p:txBody>
          <a:bodyPr lIns="92075" tIns="46038" rIns="92075" bIns="46038"/>
          <a:lstStyle/>
          <a:p>
            <a:pPr>
              <a:lnSpc>
                <a:spcPct val="90000"/>
              </a:lnSpc>
            </a:pPr>
            <a:r>
              <a:rPr lang="en-US" sz="2800">
                <a:solidFill>
                  <a:srgbClr val="000099"/>
                </a:solidFill>
              </a:rPr>
              <a:t>Additional Performance Considerations</a:t>
            </a:r>
          </a:p>
        </p:txBody>
      </p:sp>
      <p:sp>
        <p:nvSpPr>
          <p:cNvPr id="73730" name="Rectangle 3"/>
          <p:cNvSpPr>
            <a:spLocks noChangeArrowheads="1"/>
          </p:cNvSpPr>
          <p:nvPr/>
        </p:nvSpPr>
        <p:spPr bwMode="auto">
          <a:xfrm>
            <a:off x="304800" y="1420813"/>
            <a:ext cx="8610600" cy="5410200"/>
          </a:xfrm>
          <a:prstGeom prst="rect">
            <a:avLst/>
          </a:prstGeom>
          <a:noFill/>
          <a:ln w="9525">
            <a:noFill/>
            <a:miter lim="800000"/>
            <a:headEnd/>
            <a:tailEnd/>
          </a:ln>
        </p:spPr>
        <p:txBody>
          <a:bodyPr lIns="92075" tIns="46038" rIns="92075" bIns="46038"/>
          <a:lstStyle/>
          <a:p>
            <a:pPr marL="342900" indent="-342900">
              <a:spcBef>
                <a:spcPct val="25000"/>
              </a:spcBef>
              <a:spcAft>
                <a:spcPct val="15000"/>
              </a:spcAft>
              <a:buClr>
                <a:schemeClr val="tx1"/>
              </a:buClr>
              <a:buFont typeface="Wingdings" panose="05000000000000000000" pitchFamily="2" charset="2"/>
              <a:buChar char="§"/>
              <a:defRPr/>
            </a:pPr>
            <a:r>
              <a:rPr lang="en-US" sz="2000" b="0" dirty="0">
                <a:solidFill>
                  <a:schemeClr val="tx1"/>
                </a:solidFill>
              </a:rPr>
              <a:t>Data Conversion</a:t>
            </a:r>
          </a:p>
          <a:p>
            <a:pPr marL="800100" lvl="1" indent="-342900">
              <a:spcBef>
                <a:spcPct val="25000"/>
              </a:spcBef>
              <a:spcAft>
                <a:spcPct val="15000"/>
              </a:spcAft>
              <a:buClr>
                <a:schemeClr val="tx1"/>
              </a:buClr>
              <a:buFont typeface="Wingdings" panose="05000000000000000000" pitchFamily="2" charset="2"/>
              <a:buChar char="§"/>
              <a:defRPr/>
            </a:pPr>
            <a:r>
              <a:rPr lang="en-US" sz="1800" b="0" dirty="0">
                <a:solidFill>
                  <a:schemeClr val="tx1"/>
                </a:solidFill>
              </a:rPr>
              <a:t>External to Internal Data conversion is </a:t>
            </a:r>
            <a:r>
              <a:rPr lang="en-US" sz="1800" b="0" dirty="0" err="1">
                <a:solidFill>
                  <a:schemeClr val="tx1"/>
                </a:solidFill>
              </a:rPr>
              <a:t>zIIP</a:t>
            </a:r>
            <a:r>
              <a:rPr lang="en-US" sz="1800" b="0" dirty="0">
                <a:solidFill>
                  <a:schemeClr val="tx1"/>
                </a:solidFill>
              </a:rPr>
              <a:t> enabled</a:t>
            </a:r>
          </a:p>
          <a:p>
            <a:pPr marL="800100" lvl="1" indent="-342900">
              <a:spcBef>
                <a:spcPct val="25000"/>
              </a:spcBef>
              <a:spcAft>
                <a:spcPct val="15000"/>
              </a:spcAft>
              <a:buClr>
                <a:schemeClr val="tx1"/>
              </a:buClr>
              <a:buFont typeface="Wingdings" panose="05000000000000000000" pitchFamily="2" charset="2"/>
              <a:buChar char="§"/>
              <a:defRPr/>
            </a:pPr>
            <a:r>
              <a:rPr lang="en-US" sz="1800" b="0" dirty="0">
                <a:solidFill>
                  <a:schemeClr val="tx1"/>
                </a:solidFill>
              </a:rPr>
              <a:t>Faster DB2 load utility (DSNUTILB) due to Internal Data</a:t>
            </a:r>
          </a:p>
          <a:p>
            <a:pPr marL="800100" lvl="1" indent="-342900">
              <a:spcBef>
                <a:spcPct val="25000"/>
              </a:spcBef>
              <a:spcAft>
                <a:spcPct val="15000"/>
              </a:spcAft>
              <a:buClr>
                <a:schemeClr val="tx1"/>
              </a:buClr>
              <a:buFont typeface="Wingdings" panose="05000000000000000000" pitchFamily="2" charset="2"/>
              <a:buChar char="§"/>
              <a:defRPr/>
            </a:pPr>
            <a:endParaRPr lang="en-US" sz="1600" b="0" dirty="0">
              <a:solidFill>
                <a:schemeClr val="tx1"/>
              </a:solidFill>
            </a:endParaRPr>
          </a:p>
          <a:p>
            <a:pPr marL="342900" indent="-342900">
              <a:spcBef>
                <a:spcPct val="25000"/>
              </a:spcBef>
              <a:spcAft>
                <a:spcPct val="15000"/>
              </a:spcAft>
              <a:buClr>
                <a:schemeClr val="tx1"/>
              </a:buClr>
              <a:buFont typeface="Wingdings" panose="05000000000000000000" pitchFamily="2" charset="2"/>
              <a:buChar char="§"/>
              <a:defRPr/>
            </a:pPr>
            <a:r>
              <a:rPr lang="en-US" sz="2000" b="0" dirty="0">
                <a:solidFill>
                  <a:schemeClr val="tx1"/>
                </a:solidFill>
              </a:rPr>
              <a:t>Dual Load – “Double Load”</a:t>
            </a:r>
          </a:p>
          <a:p>
            <a:pPr marL="800100" lvl="1" indent="-342900">
              <a:spcBef>
                <a:spcPct val="25000"/>
              </a:spcBef>
              <a:spcAft>
                <a:spcPct val="15000"/>
              </a:spcAft>
              <a:buClr>
                <a:schemeClr val="tx1"/>
              </a:buClr>
              <a:buFont typeface="Wingdings" panose="05000000000000000000" pitchFamily="2" charset="2"/>
              <a:buChar char="§"/>
              <a:defRPr/>
            </a:pPr>
            <a:r>
              <a:rPr lang="en-US" sz="1800" b="0" dirty="0">
                <a:solidFill>
                  <a:schemeClr val="tx1"/>
                </a:solidFill>
              </a:rPr>
              <a:t>DB2 and IDAA Loaded in Parallel</a:t>
            </a:r>
          </a:p>
          <a:p>
            <a:pPr marL="800100" lvl="1" indent="-342900">
              <a:spcBef>
                <a:spcPct val="25000"/>
              </a:spcBef>
              <a:spcAft>
                <a:spcPct val="15000"/>
              </a:spcAft>
              <a:buClr>
                <a:schemeClr val="tx1"/>
              </a:buClr>
              <a:buFont typeface="Wingdings" panose="05000000000000000000" pitchFamily="2" charset="2"/>
              <a:buChar char="§"/>
              <a:defRPr/>
            </a:pPr>
            <a:r>
              <a:rPr lang="en-US" sz="1800" b="0" dirty="0">
                <a:solidFill>
                  <a:schemeClr val="tx1"/>
                </a:solidFill>
              </a:rPr>
              <a:t>Input SYSREC is read once </a:t>
            </a:r>
          </a:p>
          <a:p>
            <a:pPr marL="800100" lvl="1" indent="-342900">
              <a:spcBef>
                <a:spcPct val="25000"/>
              </a:spcBef>
              <a:spcAft>
                <a:spcPct val="15000"/>
              </a:spcAft>
              <a:buClr>
                <a:schemeClr val="tx1"/>
              </a:buClr>
              <a:buFont typeface="Wingdings" panose="05000000000000000000" pitchFamily="2" charset="2"/>
              <a:buChar char="§"/>
              <a:defRPr/>
            </a:pPr>
            <a:endParaRPr lang="en-US" sz="1800" b="0" dirty="0">
              <a:solidFill>
                <a:schemeClr val="tx1"/>
              </a:solidFill>
            </a:endParaRPr>
          </a:p>
          <a:p>
            <a:pPr marL="342900" indent="-342900">
              <a:spcBef>
                <a:spcPct val="25000"/>
              </a:spcBef>
              <a:spcAft>
                <a:spcPct val="15000"/>
              </a:spcAft>
              <a:buClr>
                <a:schemeClr val="tx1"/>
              </a:buClr>
              <a:buFont typeface="Wingdings" panose="05000000000000000000" pitchFamily="2" charset="2"/>
              <a:buChar char="§"/>
              <a:defRPr/>
            </a:pPr>
            <a:r>
              <a:rPr lang="en-US" sz="1800" b="0" dirty="0">
                <a:solidFill>
                  <a:schemeClr val="tx1"/>
                </a:solidFill>
              </a:rPr>
              <a:t>External IDAA Load</a:t>
            </a:r>
          </a:p>
          <a:p>
            <a:pPr marL="800100" lvl="1" indent="-342900">
              <a:spcBef>
                <a:spcPct val="25000"/>
              </a:spcBef>
              <a:spcAft>
                <a:spcPct val="15000"/>
              </a:spcAft>
              <a:buClr>
                <a:schemeClr val="tx1"/>
              </a:buClr>
              <a:buFont typeface="Wingdings" panose="05000000000000000000" pitchFamily="2" charset="2"/>
              <a:buChar char="§"/>
              <a:defRPr/>
            </a:pPr>
            <a:r>
              <a:rPr lang="en-US" sz="1800" b="0" dirty="0">
                <a:solidFill>
                  <a:schemeClr val="tx1"/>
                </a:solidFill>
              </a:rPr>
              <a:t>Loads only IDAA</a:t>
            </a:r>
          </a:p>
          <a:p>
            <a:pPr marL="800100" lvl="1" indent="-342900">
              <a:spcBef>
                <a:spcPct val="25000"/>
              </a:spcBef>
              <a:spcAft>
                <a:spcPct val="15000"/>
              </a:spcAft>
              <a:buClr>
                <a:schemeClr val="tx1"/>
              </a:buClr>
              <a:buFont typeface="Wingdings" panose="05000000000000000000" pitchFamily="2" charset="2"/>
              <a:buChar char="§"/>
              <a:defRPr/>
            </a:pPr>
            <a:r>
              <a:rPr lang="en-US" sz="1800" b="0" dirty="0">
                <a:solidFill>
                  <a:schemeClr val="tx1"/>
                </a:solidFill>
              </a:rPr>
              <a:t>Up to 60% general purpose CPU reduction</a:t>
            </a:r>
          </a:p>
          <a:p>
            <a:pPr marL="800100" lvl="1" indent="-342900">
              <a:spcBef>
                <a:spcPct val="25000"/>
              </a:spcBef>
              <a:spcAft>
                <a:spcPct val="15000"/>
              </a:spcAft>
              <a:buClr>
                <a:schemeClr val="tx1"/>
              </a:buClr>
              <a:buFont typeface="Wingdings" panose="05000000000000000000" pitchFamily="2" charset="2"/>
              <a:buChar char="§"/>
              <a:defRPr/>
            </a:pPr>
            <a:r>
              <a:rPr lang="en-US" sz="1800" b="0" dirty="0">
                <a:solidFill>
                  <a:schemeClr val="tx1"/>
                </a:solidFill>
              </a:rPr>
              <a:t>DB2 DASD Savings</a:t>
            </a:r>
          </a:p>
          <a:p>
            <a:pPr marL="800100" lvl="1" indent="-342900">
              <a:spcBef>
                <a:spcPct val="25000"/>
              </a:spcBef>
              <a:spcAft>
                <a:spcPct val="15000"/>
              </a:spcAft>
              <a:buClr>
                <a:schemeClr val="tx1"/>
              </a:buClr>
              <a:buFont typeface="Wingdings" panose="05000000000000000000" pitchFamily="2" charset="2"/>
              <a:buChar char="§"/>
              <a:defRPr/>
            </a:pPr>
            <a:r>
              <a:rPr lang="en-US" sz="1800" b="0" dirty="0">
                <a:solidFill>
                  <a:schemeClr val="tx1"/>
                </a:solidFill>
              </a:rPr>
              <a:t>Mileage may vary</a:t>
            </a:r>
          </a:p>
          <a:p>
            <a:pPr marL="800100" lvl="1" indent="-342900">
              <a:spcBef>
                <a:spcPct val="25000"/>
              </a:spcBef>
              <a:spcAft>
                <a:spcPct val="15000"/>
              </a:spcAft>
              <a:buClr>
                <a:schemeClr val="tx1"/>
              </a:buClr>
              <a:buFont typeface="Wingdings" panose="05000000000000000000" pitchFamily="2" charset="2"/>
              <a:buChar char="§"/>
              <a:defRPr/>
            </a:pPr>
            <a:endParaRPr lang="en-US" sz="1600" b="0" dirty="0">
              <a:solidFill>
                <a:schemeClr val="tx1"/>
              </a:solidFill>
            </a:endParaRPr>
          </a:p>
          <a:p>
            <a:pPr>
              <a:spcBef>
                <a:spcPct val="20000"/>
              </a:spcBef>
              <a:buClr>
                <a:schemeClr val="tx1"/>
              </a:buClr>
              <a:defRPr/>
            </a:pPr>
            <a:endParaRPr lang="en-US" sz="2000" b="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53988" y="623888"/>
            <a:ext cx="8245475" cy="498475"/>
          </a:xfrm>
        </p:spPr>
        <p:txBody>
          <a:bodyPr/>
          <a:lstStyle/>
          <a:p>
            <a:r>
              <a:rPr lang="en-US" smtClean="0"/>
              <a:t>External Load Details - Considerations</a:t>
            </a:r>
          </a:p>
        </p:txBody>
      </p:sp>
      <p:sp>
        <p:nvSpPr>
          <p:cNvPr id="76802" name="Rectangle 3"/>
          <p:cNvSpPr>
            <a:spLocks noGrp="1" noChangeArrowheads="1"/>
          </p:cNvSpPr>
          <p:nvPr>
            <p:ph type="body" idx="1"/>
          </p:nvPr>
        </p:nvSpPr>
        <p:spPr>
          <a:xfrm>
            <a:off x="309563" y="1363663"/>
            <a:ext cx="8418512" cy="5383212"/>
          </a:xfrm>
        </p:spPr>
        <p:txBody>
          <a:bodyPr/>
          <a:lstStyle/>
          <a:p>
            <a:pPr>
              <a:lnSpc>
                <a:spcPct val="90000"/>
              </a:lnSpc>
            </a:pPr>
            <a:r>
              <a:rPr lang="en-US" sz="2000" smtClean="0"/>
              <a:t>NULLIF/DEFAULTIF Syntax</a:t>
            </a:r>
          </a:p>
          <a:p>
            <a:pPr lvl="1">
              <a:lnSpc>
                <a:spcPct val="90000"/>
              </a:lnSpc>
            </a:pPr>
            <a:r>
              <a:rPr lang="en-US" sz="1800" smtClean="0"/>
              <a:t>Supported with APAR </a:t>
            </a:r>
            <a:r>
              <a:rPr lang="en-US" sz="1800" b="1" smtClean="0">
                <a:solidFill>
                  <a:srgbClr val="FF0000"/>
                </a:solidFill>
              </a:rPr>
              <a:t>PI13308</a:t>
            </a:r>
            <a:r>
              <a:rPr lang="en-US" sz="1800" smtClean="0"/>
              <a:t> – April/May 2014</a:t>
            </a:r>
          </a:p>
          <a:p>
            <a:pPr lvl="1">
              <a:lnSpc>
                <a:spcPct val="90000"/>
              </a:lnSpc>
            </a:pPr>
            <a:r>
              <a:rPr lang="en-US" sz="1800" smtClean="0"/>
              <a:t>Usually a concern for consolidating DB2 tables into warehouse</a:t>
            </a:r>
          </a:p>
          <a:p>
            <a:pPr lvl="1">
              <a:lnSpc>
                <a:spcPct val="90000"/>
              </a:lnSpc>
            </a:pPr>
            <a:r>
              <a:rPr lang="en-US" sz="1800" smtClean="0"/>
              <a:t>Pre PTF PI13308 will cause a syntax error in the loader</a:t>
            </a:r>
          </a:p>
          <a:p>
            <a:pPr>
              <a:lnSpc>
                <a:spcPct val="90000"/>
              </a:lnSpc>
            </a:pPr>
            <a:endParaRPr lang="en-US" sz="2100" smtClean="0"/>
          </a:p>
          <a:p>
            <a:pPr>
              <a:lnSpc>
                <a:spcPct val="90000"/>
              </a:lnSpc>
            </a:pPr>
            <a:r>
              <a:rPr lang="en-US" sz="2000" smtClean="0"/>
              <a:t>Tables in replication mode not currently supported</a:t>
            </a:r>
          </a:p>
          <a:p>
            <a:pPr lvl="1">
              <a:lnSpc>
                <a:spcPct val="90000"/>
              </a:lnSpc>
            </a:pPr>
            <a:r>
              <a:rPr lang="en-US" sz="1800" smtClean="0"/>
              <a:t>Not usually a concern for loading data from external files</a:t>
            </a:r>
          </a:p>
          <a:p>
            <a:pPr lvl="1">
              <a:lnSpc>
                <a:spcPct val="90000"/>
              </a:lnSpc>
            </a:pPr>
            <a:r>
              <a:rPr lang="en-US" sz="1800" smtClean="0"/>
              <a:t>Support targeted for second half 2014</a:t>
            </a:r>
          </a:p>
          <a:p>
            <a:pPr>
              <a:lnSpc>
                <a:spcPct val="90000"/>
              </a:lnSpc>
            </a:pPr>
            <a:endParaRPr lang="en-US" sz="2100" smtClean="0"/>
          </a:p>
          <a:p>
            <a:pPr>
              <a:lnSpc>
                <a:spcPct val="90000"/>
              </a:lnSpc>
            </a:pPr>
            <a:r>
              <a:rPr lang="en-US" sz="2000" smtClean="0"/>
              <a:t>Field Specification Required</a:t>
            </a:r>
          </a:p>
          <a:p>
            <a:pPr lvl="1">
              <a:lnSpc>
                <a:spcPct val="90000"/>
              </a:lnSpc>
            </a:pPr>
            <a:r>
              <a:rPr lang="en-US" sz="1800" smtClean="0"/>
              <a:t>Must be included in External Load Syntax</a:t>
            </a:r>
          </a:p>
          <a:p>
            <a:pPr lvl="1">
              <a:lnSpc>
                <a:spcPct val="90000"/>
              </a:lnSpc>
            </a:pPr>
            <a:r>
              <a:rPr lang="en-US" sz="1800" smtClean="0"/>
              <a:t>Can be generated by many tools</a:t>
            </a:r>
          </a:p>
          <a:p>
            <a:pPr lvl="1">
              <a:lnSpc>
                <a:spcPct val="90000"/>
              </a:lnSpc>
            </a:pPr>
            <a:r>
              <a:rPr lang="en-US" sz="1800" smtClean="0"/>
              <a:t>Looking at adding support no field specification</a:t>
            </a:r>
          </a:p>
          <a:p>
            <a:pPr lvl="1">
              <a:lnSpc>
                <a:spcPct val="90000"/>
              </a:lnSpc>
            </a:pPr>
            <a:r>
              <a:rPr lang="en-US" sz="1800" smtClean="0"/>
              <a:t>Support coming soon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6"/>
          <p:cNvSpPr>
            <a:spLocks noChangeArrowheads="1"/>
          </p:cNvSpPr>
          <p:nvPr/>
        </p:nvSpPr>
        <p:spPr bwMode="auto">
          <a:xfrm>
            <a:off x="76200" y="609600"/>
            <a:ext cx="9067800" cy="498475"/>
          </a:xfrm>
          <a:prstGeom prst="rect">
            <a:avLst/>
          </a:prstGeom>
          <a:noFill/>
          <a:ln w="9525">
            <a:noFill/>
            <a:miter lim="800000"/>
            <a:headEnd/>
            <a:tailEnd/>
          </a:ln>
        </p:spPr>
        <p:txBody>
          <a:bodyPr lIns="92075" tIns="46038" rIns="92075" bIns="46038"/>
          <a:lstStyle/>
          <a:p>
            <a:pPr>
              <a:lnSpc>
                <a:spcPct val="90000"/>
              </a:lnSpc>
            </a:pPr>
            <a:r>
              <a:rPr lang="en-US" sz="2800">
                <a:solidFill>
                  <a:srgbClr val="000099"/>
                </a:solidFill>
              </a:rPr>
              <a:t>External Load: Internal Details</a:t>
            </a:r>
            <a:endParaRPr lang="de-DE" sz="2800">
              <a:solidFill>
                <a:srgbClr val="000099"/>
              </a:solidFill>
            </a:endParaRPr>
          </a:p>
        </p:txBody>
      </p:sp>
      <p:sp>
        <p:nvSpPr>
          <p:cNvPr id="58370" name="Rectangle 7"/>
          <p:cNvSpPr>
            <a:spLocks noChangeArrowheads="1"/>
          </p:cNvSpPr>
          <p:nvPr/>
        </p:nvSpPr>
        <p:spPr bwMode="auto">
          <a:xfrm>
            <a:off x="254000" y="1330325"/>
            <a:ext cx="8610600" cy="5324475"/>
          </a:xfrm>
          <a:prstGeom prst="rect">
            <a:avLst/>
          </a:prstGeom>
          <a:noFill/>
          <a:ln w="9525">
            <a:noFill/>
            <a:miter lim="800000"/>
            <a:headEnd/>
            <a:tailEnd/>
          </a:ln>
        </p:spPr>
        <p:txBody>
          <a:bodyPr lIns="92075" tIns="46038" rIns="92075" bIns="46038"/>
          <a:lstStyle/>
          <a:p>
            <a:pPr marL="457200" indent="-457200">
              <a:spcBef>
                <a:spcPct val="35000"/>
              </a:spcBef>
              <a:spcAft>
                <a:spcPct val="15000"/>
              </a:spcAft>
              <a:buClr>
                <a:schemeClr val="tx1"/>
              </a:buClr>
              <a:buFont typeface="+mj-lt"/>
              <a:buAutoNum type="arabicPeriod"/>
              <a:defRPr/>
            </a:pPr>
            <a:r>
              <a:rPr lang="de-DE" sz="2400" b="0" dirty="0">
                <a:solidFill>
                  <a:schemeClr val="tx1"/>
                </a:solidFill>
              </a:rPr>
              <a:t>Users submit DB2 Load JCL with additional directive</a:t>
            </a:r>
          </a:p>
          <a:p>
            <a:pPr marL="566738" lvl="1" indent="-223838">
              <a:spcBef>
                <a:spcPct val="25000"/>
              </a:spcBef>
              <a:spcAft>
                <a:spcPct val="15000"/>
              </a:spcAft>
              <a:buClr>
                <a:schemeClr val="tx1"/>
              </a:buClr>
              <a:buFont typeface="Arial" charset="0"/>
              <a:buChar char="–"/>
              <a:defRPr/>
            </a:pPr>
            <a:r>
              <a:rPr lang="en-US" sz="1800" b="0" dirty="0">
                <a:solidFill>
                  <a:schemeClr val="tx1"/>
                </a:solidFill>
              </a:rPr>
              <a:t>Add IDAA_DUAL ON accelname</a:t>
            </a:r>
          </a:p>
          <a:p>
            <a:pPr marL="566738" lvl="1" indent="-223838">
              <a:spcBef>
                <a:spcPct val="25000"/>
              </a:spcBef>
              <a:spcAft>
                <a:spcPct val="15000"/>
              </a:spcAft>
              <a:buClr>
                <a:schemeClr val="tx1"/>
              </a:buClr>
              <a:buFont typeface="Arial" charset="0"/>
              <a:buChar char="–"/>
              <a:defRPr/>
            </a:pPr>
            <a:r>
              <a:rPr lang="en-US" sz="1800" b="0" dirty="0">
                <a:solidFill>
                  <a:schemeClr val="tx1"/>
                </a:solidFill>
              </a:rPr>
              <a:t>Or IDAA_ONLY ON </a:t>
            </a:r>
            <a:r>
              <a:rPr lang="en-US" sz="1800" b="0" dirty="0">
                <a:solidFill>
                  <a:schemeClr val="tx1"/>
                </a:solidFill>
              </a:rPr>
              <a:t>accelname</a:t>
            </a:r>
          </a:p>
          <a:p>
            <a:pPr marL="566738" lvl="1" indent="-223838">
              <a:spcBef>
                <a:spcPct val="25000"/>
              </a:spcBef>
              <a:spcAft>
                <a:spcPct val="15000"/>
              </a:spcAft>
              <a:buClr>
                <a:schemeClr val="tx1"/>
              </a:buClr>
              <a:buFont typeface="Arial" charset="0"/>
              <a:buChar char="–"/>
              <a:defRPr/>
            </a:pPr>
            <a:r>
              <a:rPr lang="en-US" sz="1800" b="0" dirty="0">
                <a:solidFill>
                  <a:schemeClr val="tx1"/>
                </a:solidFill>
              </a:rPr>
              <a:t>Add //HLODUMMY DD *</a:t>
            </a:r>
            <a:endParaRPr lang="de-DE" sz="1800" b="0" dirty="0">
              <a:solidFill>
                <a:schemeClr val="tx1"/>
              </a:solidFill>
            </a:endParaRPr>
          </a:p>
          <a:p>
            <a:pPr marL="457200" indent="-457200">
              <a:spcBef>
                <a:spcPct val="35000"/>
              </a:spcBef>
              <a:spcAft>
                <a:spcPct val="15000"/>
              </a:spcAft>
              <a:buClr>
                <a:schemeClr val="tx1"/>
              </a:buClr>
              <a:buFont typeface="+mj-lt"/>
              <a:buAutoNum type="arabicPeriod"/>
              <a:defRPr/>
            </a:pPr>
            <a:r>
              <a:rPr lang="de-DE" sz="2400" b="0" dirty="0">
                <a:solidFill>
                  <a:schemeClr val="tx1"/>
                </a:solidFill>
              </a:rPr>
              <a:t>Loader Intercepts DB2 Load Utility</a:t>
            </a:r>
          </a:p>
          <a:p>
            <a:pPr marL="566738" lvl="1" indent="-223838">
              <a:spcBef>
                <a:spcPct val="25000"/>
              </a:spcBef>
              <a:spcAft>
                <a:spcPct val="15000"/>
              </a:spcAft>
              <a:buClr>
                <a:schemeClr val="tx1"/>
              </a:buClr>
              <a:buFont typeface="Arial" charset="0"/>
              <a:buChar char="–"/>
              <a:defRPr/>
            </a:pPr>
            <a:r>
              <a:rPr lang="en-US" sz="1800" b="0" dirty="0">
                <a:solidFill>
                  <a:schemeClr val="tx1"/>
                </a:solidFill>
              </a:rPr>
              <a:t>Sees additional syntax (above)</a:t>
            </a:r>
            <a:endParaRPr lang="de-DE" sz="1600" b="0" dirty="0">
              <a:solidFill>
                <a:schemeClr val="tx1"/>
              </a:solidFill>
            </a:endParaRPr>
          </a:p>
          <a:p>
            <a:pPr marL="457200" indent="-457200">
              <a:spcBef>
                <a:spcPct val="35000"/>
              </a:spcBef>
              <a:spcAft>
                <a:spcPct val="15000"/>
              </a:spcAft>
              <a:buClr>
                <a:schemeClr val="tx1"/>
              </a:buClr>
              <a:buFont typeface="+mj-lt"/>
              <a:buAutoNum type="arabicPeriod"/>
              <a:defRPr/>
            </a:pPr>
            <a:r>
              <a:rPr lang="de-DE" sz="2400" b="0" dirty="0">
                <a:solidFill>
                  <a:schemeClr val="tx1"/>
                </a:solidFill>
              </a:rPr>
              <a:t>Loader reads SYSREC (input file)</a:t>
            </a:r>
          </a:p>
          <a:p>
            <a:pPr marL="566738" lvl="1" indent="-223838">
              <a:spcBef>
                <a:spcPct val="25000"/>
              </a:spcBef>
              <a:spcAft>
                <a:spcPct val="15000"/>
              </a:spcAft>
              <a:buClr>
                <a:schemeClr val="tx1"/>
              </a:buClr>
              <a:buFont typeface="Arial" charset="0"/>
              <a:buChar char="–"/>
              <a:defRPr/>
            </a:pPr>
            <a:r>
              <a:rPr lang="en-US" sz="1800" b="0" dirty="0">
                <a:solidFill>
                  <a:schemeClr val="tx1"/>
                </a:solidFill>
              </a:rPr>
              <a:t>Converts data to DB2 Internal Format (Under zIIP)</a:t>
            </a:r>
          </a:p>
          <a:p>
            <a:pPr marL="566738" lvl="1" indent="-223838">
              <a:spcBef>
                <a:spcPct val="25000"/>
              </a:spcBef>
              <a:spcAft>
                <a:spcPct val="15000"/>
              </a:spcAft>
              <a:buClr>
                <a:schemeClr val="tx1"/>
              </a:buClr>
              <a:buFont typeface="Arial" charset="0"/>
              <a:buChar char="–"/>
              <a:defRPr/>
            </a:pPr>
            <a:r>
              <a:rPr lang="en-US" sz="1800" b="0" dirty="0">
                <a:solidFill>
                  <a:schemeClr val="tx1"/>
                </a:solidFill>
              </a:rPr>
              <a:t>Changes DB2 Load to ‘Internal Format’ (runs faster)</a:t>
            </a:r>
          </a:p>
          <a:p>
            <a:pPr marL="342900" indent="-457200">
              <a:spcBef>
                <a:spcPct val="25000"/>
              </a:spcBef>
              <a:spcAft>
                <a:spcPct val="15000"/>
              </a:spcAft>
              <a:buClr>
                <a:schemeClr val="tx1"/>
              </a:buClr>
              <a:buFont typeface="+mj-lt"/>
              <a:buAutoNum type="arabicPeriod"/>
              <a:defRPr/>
            </a:pPr>
            <a:r>
              <a:rPr lang="en-US" sz="2400" b="0" dirty="0">
                <a:solidFill>
                  <a:schemeClr val="tx1"/>
                </a:solidFill>
              </a:rPr>
              <a:t>Loader sends internal format data to Accelerator and DB2 Load Utility or Accelerator Only</a:t>
            </a:r>
            <a:endParaRPr lang="en-US" sz="2400" b="0" dirty="0">
              <a:solidFill>
                <a:schemeClr val="tx1"/>
              </a:solidFill>
            </a:endParaRPr>
          </a:p>
          <a:p>
            <a:pPr marL="457200" indent="-457200">
              <a:spcBef>
                <a:spcPct val="35000"/>
              </a:spcBef>
              <a:spcAft>
                <a:spcPct val="15000"/>
              </a:spcAft>
              <a:buClr>
                <a:schemeClr val="tx1"/>
              </a:buClr>
              <a:buFont typeface="+mj-lt"/>
              <a:buAutoNum type="arabicPeriod"/>
              <a:defRPr/>
            </a:pPr>
            <a:endParaRPr lang="de-DE" sz="2400" b="0" dirty="0">
              <a:solidFill>
                <a:schemeClr val="tx1"/>
              </a:solidFill>
            </a:endParaRPr>
          </a:p>
          <a:p>
            <a:pPr marL="228600" indent="-228600">
              <a:spcBef>
                <a:spcPct val="35000"/>
              </a:spcBef>
              <a:spcAft>
                <a:spcPct val="15000"/>
              </a:spcAft>
              <a:buClr>
                <a:schemeClr val="tx1"/>
              </a:buClr>
              <a:buFont typeface="Wingdings" pitchFamily="2" charset="2"/>
              <a:buChar char="§"/>
              <a:defRPr/>
            </a:pPr>
            <a:endParaRPr lang="de-DE" sz="2000" b="0" dirty="0">
              <a:solidFill>
                <a:schemeClr val="tx1"/>
              </a:solidFill>
            </a:endParaRPr>
          </a:p>
          <a:p>
            <a:pPr marL="228600" indent="-228600">
              <a:defRPr/>
            </a:pPr>
            <a:endParaRPr lang="de-DE" sz="1800" dirty="0">
              <a:solidFill>
                <a:srgbClr val="0000FF"/>
              </a:solidFill>
            </a:endParaRPr>
          </a:p>
          <a:p>
            <a:pPr marL="566738" lvl="1" indent="-223838">
              <a:lnSpc>
                <a:spcPct val="90000"/>
              </a:lnSpc>
              <a:spcBef>
                <a:spcPct val="25000"/>
              </a:spcBef>
              <a:spcAft>
                <a:spcPct val="15000"/>
              </a:spcAft>
              <a:buClr>
                <a:schemeClr val="tx1"/>
              </a:buClr>
              <a:buFont typeface="Arial" charset="0"/>
              <a:buChar char="–"/>
              <a:defRPr/>
            </a:pPr>
            <a:endParaRPr lang="de-DE" sz="1600" b="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a:spLocks noGrp="1" noChangeArrowheads="1"/>
          </p:cNvSpPr>
          <p:nvPr>
            <p:ph type="title" idx="4294967295"/>
          </p:nvPr>
        </p:nvSpPr>
        <p:spPr>
          <a:xfrm>
            <a:off x="153988" y="693738"/>
            <a:ext cx="8245475" cy="498475"/>
          </a:xfrm>
        </p:spPr>
        <p:txBody>
          <a:bodyPr anchor="t"/>
          <a:lstStyle/>
          <a:p>
            <a:pPr eaLnBrk="1" hangingPunct="1"/>
            <a:r>
              <a:rPr lang="en-US" smtClean="0"/>
              <a:t>Profiles – Dual Load JCL</a:t>
            </a:r>
            <a:endParaRPr lang="de-DE" smtClean="0"/>
          </a:p>
        </p:txBody>
      </p:sp>
      <p:sp>
        <p:nvSpPr>
          <p:cNvPr id="96258" name="Rectangle 3"/>
          <p:cNvSpPr txBox="1">
            <a:spLocks noChangeArrowheads="1"/>
          </p:cNvSpPr>
          <p:nvPr/>
        </p:nvSpPr>
        <p:spPr bwMode="auto">
          <a:xfrm>
            <a:off x="304800" y="1293813"/>
            <a:ext cx="8610600" cy="5410200"/>
          </a:xfrm>
          <a:prstGeom prst="rect">
            <a:avLst/>
          </a:prstGeom>
          <a:noFill/>
          <a:ln w="9525">
            <a:noFill/>
            <a:miter lim="800000"/>
            <a:headEnd/>
            <a:tailEnd/>
          </a:ln>
        </p:spPr>
        <p:txBody>
          <a:bodyPr lIns="92075" tIns="46038" rIns="92075" bIns="46038"/>
          <a:lstStyle/>
          <a:p>
            <a:pPr marL="228600" indent="-228600">
              <a:spcBef>
                <a:spcPct val="35000"/>
              </a:spcBef>
              <a:spcAft>
                <a:spcPct val="15000"/>
              </a:spcAft>
              <a:buClr>
                <a:schemeClr val="tx1"/>
              </a:buClr>
              <a:buFont typeface="Wingdings" pitchFamily="2" charset="2"/>
              <a:buChar char="§"/>
              <a:defRPr/>
            </a:pPr>
            <a:r>
              <a:rPr lang="en-US" sz="2400" dirty="0">
                <a:solidFill>
                  <a:schemeClr val="tx1"/>
                </a:solidFill>
              </a:rPr>
              <a:t>Have </a:t>
            </a:r>
            <a:r>
              <a:rPr lang="en-US" sz="2400" dirty="0">
                <a:solidFill>
                  <a:schemeClr val="tx1"/>
                </a:solidFill>
              </a:rPr>
              <a:t>IBM DB2 Load JCL </a:t>
            </a:r>
            <a:r>
              <a:rPr lang="en-US" sz="2200" dirty="0">
                <a:solidFill>
                  <a:schemeClr val="tx1"/>
                </a:solidFill>
              </a:rPr>
              <a:t>(DSNUTILB) </a:t>
            </a:r>
            <a:r>
              <a:rPr lang="en-US" sz="2400" dirty="0">
                <a:solidFill>
                  <a:schemeClr val="tx1"/>
                </a:solidFill>
              </a:rPr>
              <a:t>Already</a:t>
            </a:r>
            <a:r>
              <a:rPr lang="en-US" sz="2400" dirty="0">
                <a:solidFill>
                  <a:schemeClr val="tx1"/>
                </a:solidFill>
              </a:rPr>
              <a:t>?</a:t>
            </a:r>
          </a:p>
          <a:p>
            <a:pPr marL="566738" lvl="1" indent="-223838">
              <a:spcBef>
                <a:spcPct val="25000"/>
              </a:spcBef>
              <a:spcAft>
                <a:spcPct val="15000"/>
              </a:spcAft>
              <a:buClr>
                <a:schemeClr val="tx1"/>
              </a:buClr>
              <a:buFont typeface="Arial" charset="0"/>
              <a:buChar char="–"/>
              <a:defRPr/>
            </a:pPr>
            <a:r>
              <a:rPr lang="en-US" sz="2200" b="0" dirty="0">
                <a:solidFill>
                  <a:schemeClr val="tx1"/>
                </a:solidFill>
              </a:rPr>
              <a:t>Easiest way is to add HLODUMMY DD DUMMY</a:t>
            </a:r>
          </a:p>
          <a:p>
            <a:pPr marL="566738" lvl="1" indent="-223838">
              <a:spcBef>
                <a:spcPct val="25000"/>
              </a:spcBef>
              <a:spcAft>
                <a:spcPct val="15000"/>
              </a:spcAft>
              <a:buClr>
                <a:schemeClr val="tx1"/>
              </a:buClr>
              <a:buFont typeface="Arial" charset="0"/>
              <a:buChar char="–"/>
              <a:defRPr/>
            </a:pPr>
            <a:r>
              <a:rPr lang="en-US" sz="2200" b="0" dirty="0">
                <a:solidFill>
                  <a:schemeClr val="tx1"/>
                </a:solidFill>
              </a:rPr>
              <a:t>Add IDAA_DUAL ON accelname</a:t>
            </a:r>
          </a:p>
          <a:p>
            <a:pPr marL="566738" lvl="1" indent="-223838">
              <a:spcBef>
                <a:spcPct val="25000"/>
              </a:spcBef>
              <a:spcAft>
                <a:spcPct val="15000"/>
              </a:spcAft>
              <a:buClr>
                <a:schemeClr val="tx1"/>
              </a:buClr>
              <a:buFont typeface="Arial" charset="0"/>
              <a:buChar char="–"/>
              <a:defRPr/>
            </a:pPr>
            <a:r>
              <a:rPr lang="en-US" sz="2200" b="0" dirty="0">
                <a:solidFill>
                  <a:schemeClr val="tx1"/>
                </a:solidFill>
              </a:rPr>
              <a:t>Or IDAA_ONLY ON accelname</a:t>
            </a:r>
          </a:p>
          <a:p>
            <a:pPr marL="566738" lvl="1" indent="-223838">
              <a:spcBef>
                <a:spcPct val="25000"/>
              </a:spcBef>
              <a:spcAft>
                <a:spcPct val="15000"/>
              </a:spcAft>
              <a:buClr>
                <a:schemeClr val="tx1"/>
              </a:buClr>
              <a:buFont typeface="Arial" charset="0"/>
              <a:buChar char="–"/>
              <a:defRPr/>
            </a:pPr>
            <a:r>
              <a:rPr lang="en-US" sz="2200" b="0" dirty="0">
                <a:solidFill>
                  <a:schemeClr val="tx1"/>
                </a:solidFill>
              </a:rPr>
              <a:t>No other changes necessary</a:t>
            </a:r>
          </a:p>
          <a:p>
            <a:pPr marL="566738" lvl="1" indent="-223838">
              <a:spcBef>
                <a:spcPct val="25000"/>
              </a:spcBef>
              <a:spcAft>
                <a:spcPct val="15000"/>
              </a:spcAft>
              <a:buClr>
                <a:schemeClr val="tx1"/>
              </a:buClr>
              <a:buFont typeface="Arial" charset="0"/>
              <a:buChar char="–"/>
              <a:defRPr/>
            </a:pPr>
            <a:r>
              <a:rPr lang="en-US" sz="2200" b="0" dirty="0">
                <a:solidFill>
                  <a:schemeClr val="tx1"/>
                </a:solidFill>
              </a:rPr>
              <a:t>NULLIF and DEFAULTIF syntax not honored</a:t>
            </a:r>
          </a:p>
          <a:p>
            <a:pPr marL="1023938" lvl="2" indent="-223838">
              <a:spcBef>
                <a:spcPct val="25000"/>
              </a:spcBef>
              <a:spcAft>
                <a:spcPct val="15000"/>
              </a:spcAft>
              <a:buClr>
                <a:schemeClr val="tx1"/>
              </a:buClr>
              <a:buFont typeface="Arial" charset="0"/>
              <a:buChar char="–"/>
              <a:defRPr/>
            </a:pPr>
            <a:r>
              <a:rPr lang="en-US" sz="2200" b="0" dirty="0">
                <a:solidFill>
                  <a:schemeClr val="tx1"/>
                </a:solidFill>
              </a:rPr>
              <a:t>Ignored on Accelerator only load</a:t>
            </a:r>
          </a:p>
          <a:p>
            <a:pPr marL="1023938" lvl="2" indent="-223838">
              <a:spcBef>
                <a:spcPct val="25000"/>
              </a:spcBef>
              <a:spcAft>
                <a:spcPct val="15000"/>
              </a:spcAft>
              <a:buClr>
                <a:schemeClr val="tx1"/>
              </a:buClr>
              <a:buFont typeface="Arial" charset="0"/>
              <a:buChar char="–"/>
              <a:defRPr/>
            </a:pPr>
            <a:r>
              <a:rPr lang="en-US" sz="2200" b="0" dirty="0">
                <a:solidFill>
                  <a:schemeClr val="tx1"/>
                </a:solidFill>
              </a:rPr>
              <a:t>Fails on a DUAL </a:t>
            </a:r>
            <a:r>
              <a:rPr lang="en-US" sz="2200" b="0" dirty="0">
                <a:solidFill>
                  <a:schemeClr val="tx1"/>
                </a:solidFill>
              </a:rPr>
              <a:t>load</a:t>
            </a:r>
          </a:p>
          <a:p>
            <a:pPr marL="1023938" lvl="2" indent="-223838">
              <a:spcBef>
                <a:spcPct val="25000"/>
              </a:spcBef>
              <a:spcAft>
                <a:spcPct val="15000"/>
              </a:spcAft>
              <a:buClr>
                <a:schemeClr val="tx1"/>
              </a:buClr>
              <a:buFont typeface="Arial" charset="0"/>
              <a:buChar char="–"/>
              <a:defRPr/>
            </a:pPr>
            <a:r>
              <a:rPr lang="en-US" sz="2200" b="0" dirty="0">
                <a:solidFill>
                  <a:schemeClr val="tx1"/>
                </a:solidFill>
              </a:rPr>
              <a:t>Support is being added.  Target 2Q 2014</a:t>
            </a:r>
            <a:endParaRPr lang="en-US" sz="2200" b="0" dirty="0">
              <a:solidFill>
                <a:schemeClr val="tx1"/>
              </a:solidFill>
            </a:endParaRPr>
          </a:p>
          <a:p>
            <a:pPr marL="566738" lvl="1" indent="-223838">
              <a:spcBef>
                <a:spcPct val="25000"/>
              </a:spcBef>
              <a:spcAft>
                <a:spcPct val="15000"/>
              </a:spcAft>
              <a:buClr>
                <a:schemeClr val="tx1"/>
              </a:buClr>
              <a:buFont typeface="Arial" charset="0"/>
              <a:buChar char="–"/>
              <a:defRPr/>
            </a:pPr>
            <a:endParaRPr lang="en-US" sz="2200" b="0" dirty="0">
              <a:solidFill>
                <a:schemeClr val="tx1"/>
              </a:solidFill>
            </a:endParaRPr>
          </a:p>
          <a:p>
            <a:pPr marL="566738" lvl="1" indent="-223838">
              <a:spcBef>
                <a:spcPct val="25000"/>
              </a:spcBef>
              <a:spcAft>
                <a:spcPct val="15000"/>
              </a:spcAft>
              <a:buClr>
                <a:schemeClr val="tx1"/>
              </a:buClr>
              <a:buFont typeface="Arial" charset="0"/>
              <a:buChar char="–"/>
              <a:defRPr/>
            </a:pPr>
            <a:endParaRPr lang="en-US" sz="2200" b="0" dirty="0">
              <a:solidFill>
                <a:schemeClr val="tx1"/>
              </a:solidFill>
            </a:endParaRPr>
          </a:p>
          <a:p>
            <a:pPr marL="566738" lvl="1" indent="-223838">
              <a:spcBef>
                <a:spcPct val="25000"/>
              </a:spcBef>
              <a:spcAft>
                <a:spcPct val="15000"/>
              </a:spcAft>
              <a:buClr>
                <a:schemeClr val="tx1"/>
              </a:buClr>
              <a:buFont typeface="Arial" charset="0"/>
              <a:buChar char="–"/>
              <a:defRPr/>
            </a:pPr>
            <a:endParaRPr lang="en-US" sz="2200" b="0" dirty="0">
              <a:solidFill>
                <a:schemeClr val="tx1"/>
              </a:solidFill>
            </a:endParaRPr>
          </a:p>
          <a:p>
            <a:pPr marL="863600" lvl="2" indent="-182563">
              <a:spcBef>
                <a:spcPct val="20000"/>
              </a:spcBef>
              <a:buClr>
                <a:schemeClr val="tx1"/>
              </a:buClr>
              <a:buFontTx/>
              <a:buChar char="•"/>
              <a:defRPr/>
            </a:pPr>
            <a:endParaRPr lang="en-US" sz="2000" b="0" dirty="0">
              <a:solidFill>
                <a:schemeClr val="tx1"/>
              </a:solidFill>
            </a:endParaRPr>
          </a:p>
          <a:p>
            <a:pPr marL="863600" lvl="2" indent="-182563">
              <a:spcBef>
                <a:spcPct val="20000"/>
              </a:spcBef>
              <a:buClr>
                <a:schemeClr val="tx1"/>
              </a:buClr>
              <a:buFontTx/>
              <a:buChar char="•"/>
              <a:defRPr/>
            </a:pPr>
            <a:endParaRPr lang="en-US" sz="2000" b="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ChangeArrowheads="1"/>
          </p:cNvSpPr>
          <p:nvPr/>
        </p:nvSpPr>
        <p:spPr bwMode="auto">
          <a:xfrm>
            <a:off x="76200" y="609600"/>
            <a:ext cx="9067800" cy="498475"/>
          </a:xfrm>
          <a:prstGeom prst="rect">
            <a:avLst/>
          </a:prstGeom>
          <a:noFill/>
          <a:ln w="9525">
            <a:noFill/>
            <a:miter lim="800000"/>
            <a:headEnd/>
            <a:tailEnd/>
          </a:ln>
        </p:spPr>
        <p:txBody>
          <a:bodyPr lIns="92075" tIns="46038" rIns="92075" bIns="46038"/>
          <a:lstStyle/>
          <a:p>
            <a:pPr>
              <a:lnSpc>
                <a:spcPct val="90000"/>
              </a:lnSpc>
            </a:pPr>
            <a:r>
              <a:rPr lang="en-US" sz="2800">
                <a:solidFill>
                  <a:srgbClr val="000099"/>
                </a:solidFill>
              </a:rPr>
              <a:t>External Load Accelerator-Only Considerations</a:t>
            </a:r>
            <a:endParaRPr lang="de-DE" sz="2800">
              <a:solidFill>
                <a:srgbClr val="000099"/>
              </a:solidFill>
            </a:endParaRPr>
          </a:p>
        </p:txBody>
      </p:sp>
      <p:sp>
        <p:nvSpPr>
          <p:cNvPr id="80898" name="Rectangle 7"/>
          <p:cNvSpPr>
            <a:spLocks noChangeArrowheads="1"/>
          </p:cNvSpPr>
          <p:nvPr/>
        </p:nvSpPr>
        <p:spPr bwMode="auto">
          <a:xfrm>
            <a:off x="238125" y="1314450"/>
            <a:ext cx="8534400" cy="5407025"/>
          </a:xfrm>
          <a:prstGeom prst="rect">
            <a:avLst/>
          </a:prstGeom>
          <a:noFill/>
          <a:ln w="9525">
            <a:noFill/>
            <a:miter lim="800000"/>
            <a:headEnd/>
            <a:tailEnd/>
          </a:ln>
        </p:spPr>
        <p:txBody>
          <a:bodyPr lIns="92075" tIns="46038" rIns="92075" bIns="46038"/>
          <a:lstStyle/>
          <a:p>
            <a:pPr marL="228600" indent="-228600">
              <a:spcBef>
                <a:spcPct val="35000"/>
              </a:spcBef>
              <a:spcAft>
                <a:spcPct val="15000"/>
              </a:spcAft>
              <a:buClr>
                <a:schemeClr val="tx1"/>
              </a:buClr>
              <a:buFont typeface="Wingdings" pitchFamily="2" charset="2"/>
              <a:buChar char="§"/>
            </a:pPr>
            <a:r>
              <a:rPr lang="de-DE" sz="2000">
                <a:solidFill>
                  <a:schemeClr val="tx1"/>
                </a:solidFill>
              </a:rPr>
              <a:t>When should user consider loading accelerator only?</a:t>
            </a:r>
          </a:p>
          <a:p>
            <a:pPr marL="566738" lvl="1" indent="-223838">
              <a:lnSpc>
                <a:spcPct val="85000"/>
              </a:lnSpc>
              <a:spcBef>
                <a:spcPct val="35000"/>
              </a:spcBef>
              <a:spcAft>
                <a:spcPct val="15000"/>
              </a:spcAft>
              <a:buClr>
                <a:schemeClr val="tx1"/>
              </a:buClr>
              <a:buFont typeface="Wingdings" pitchFamily="2" charset="2"/>
              <a:buChar char="§"/>
            </a:pPr>
            <a:r>
              <a:rPr lang="de-DE" sz="2000" b="0">
                <a:solidFill>
                  <a:srgbClr val="FF0000"/>
                </a:solidFill>
              </a:rPr>
              <a:t>Data is maintained and updated elsewhere</a:t>
            </a:r>
          </a:p>
          <a:p>
            <a:pPr marL="566738" lvl="1" indent="-223838">
              <a:lnSpc>
                <a:spcPct val="85000"/>
              </a:lnSpc>
              <a:spcBef>
                <a:spcPct val="35000"/>
              </a:spcBef>
              <a:spcAft>
                <a:spcPct val="15000"/>
              </a:spcAft>
              <a:buClr>
                <a:schemeClr val="tx1"/>
              </a:buClr>
              <a:buFont typeface="Wingdings" pitchFamily="2" charset="2"/>
              <a:buChar char="§"/>
            </a:pPr>
            <a:r>
              <a:rPr lang="de-DE" sz="2000" b="0">
                <a:solidFill>
                  <a:srgbClr val="FF0000"/>
                </a:solidFill>
              </a:rPr>
              <a:t>DB2 is not required for data backup and recovery</a:t>
            </a:r>
          </a:p>
          <a:p>
            <a:pPr marL="566738" lvl="1" indent="-223838">
              <a:lnSpc>
                <a:spcPct val="85000"/>
              </a:lnSpc>
              <a:spcBef>
                <a:spcPct val="35000"/>
              </a:spcBef>
              <a:spcAft>
                <a:spcPct val="15000"/>
              </a:spcAft>
              <a:buClr>
                <a:schemeClr val="tx1"/>
              </a:buClr>
              <a:buFont typeface="Wingdings" pitchFamily="2" charset="2"/>
              <a:buChar char="§"/>
            </a:pPr>
            <a:r>
              <a:rPr lang="de-DE" sz="2000" b="0">
                <a:solidFill>
                  <a:schemeClr val="tx1"/>
                </a:solidFill>
              </a:rPr>
              <a:t>Data Validations</a:t>
            </a:r>
          </a:p>
          <a:p>
            <a:pPr marL="1023938" lvl="2" indent="-223838">
              <a:lnSpc>
                <a:spcPct val="85000"/>
              </a:lnSpc>
              <a:spcBef>
                <a:spcPct val="35000"/>
              </a:spcBef>
              <a:spcAft>
                <a:spcPct val="15000"/>
              </a:spcAft>
              <a:buClr>
                <a:schemeClr val="tx1"/>
              </a:buClr>
              <a:buFont typeface="Wingdings" pitchFamily="2" charset="2"/>
              <a:buChar char="§"/>
            </a:pPr>
            <a:r>
              <a:rPr lang="de-DE" sz="2000" b="0">
                <a:solidFill>
                  <a:schemeClr val="tx1"/>
                </a:solidFill>
              </a:rPr>
              <a:t>Load Utility is not run - No RI or Constraint Checking</a:t>
            </a:r>
          </a:p>
          <a:p>
            <a:pPr marL="566738" lvl="1" indent="-223838">
              <a:lnSpc>
                <a:spcPct val="85000"/>
              </a:lnSpc>
              <a:spcBef>
                <a:spcPct val="35000"/>
              </a:spcBef>
              <a:spcAft>
                <a:spcPct val="15000"/>
              </a:spcAft>
              <a:buClr>
                <a:schemeClr val="tx1"/>
              </a:buClr>
              <a:buFont typeface="Wingdings" pitchFamily="2" charset="2"/>
              <a:buChar char="§"/>
            </a:pPr>
            <a:r>
              <a:rPr lang="de-DE" sz="2000" b="0">
                <a:solidFill>
                  <a:schemeClr val="tx1"/>
                </a:solidFill>
              </a:rPr>
              <a:t>All queries are qualified for accelerations</a:t>
            </a:r>
          </a:p>
          <a:p>
            <a:pPr marL="1023938" lvl="2" indent="-223838">
              <a:lnSpc>
                <a:spcPct val="85000"/>
              </a:lnSpc>
              <a:spcBef>
                <a:spcPct val="35000"/>
              </a:spcBef>
              <a:spcAft>
                <a:spcPct val="15000"/>
              </a:spcAft>
              <a:buClr>
                <a:schemeClr val="tx1"/>
              </a:buClr>
              <a:buFont typeface="Wingdings" pitchFamily="2" charset="2"/>
              <a:buChar char="§"/>
            </a:pPr>
            <a:r>
              <a:rPr lang="de-DE" sz="2000" b="0">
                <a:solidFill>
                  <a:schemeClr val="tx1"/>
                </a:solidFill>
              </a:rPr>
              <a:t>No unsupported data types such as LOB or XML</a:t>
            </a:r>
          </a:p>
          <a:p>
            <a:pPr marL="1023938" lvl="2" indent="-223838">
              <a:lnSpc>
                <a:spcPct val="85000"/>
              </a:lnSpc>
              <a:spcBef>
                <a:spcPct val="35000"/>
              </a:spcBef>
              <a:spcAft>
                <a:spcPct val="15000"/>
              </a:spcAft>
              <a:buClr>
                <a:schemeClr val="tx1"/>
              </a:buClr>
              <a:buFont typeface="Wingdings" pitchFamily="2" charset="2"/>
              <a:buChar char="§"/>
            </a:pPr>
            <a:r>
              <a:rPr lang="de-DE" sz="2000" b="0">
                <a:solidFill>
                  <a:schemeClr val="tx1"/>
                </a:solidFill>
              </a:rPr>
              <a:t>If DB2 executes query locally </a:t>
            </a:r>
          </a:p>
          <a:p>
            <a:pPr marL="1320800" lvl="3" indent="-182563">
              <a:lnSpc>
                <a:spcPct val="85000"/>
              </a:lnSpc>
              <a:spcBef>
                <a:spcPct val="35000"/>
              </a:spcBef>
              <a:spcAft>
                <a:spcPct val="15000"/>
              </a:spcAft>
              <a:buClr>
                <a:schemeClr val="tx1"/>
              </a:buClr>
              <a:buFont typeface="Wingdings" pitchFamily="2" charset="2"/>
              <a:buChar char="§"/>
            </a:pPr>
            <a:r>
              <a:rPr lang="de-DE" sz="2000" b="0">
                <a:solidFill>
                  <a:schemeClr val="tx1"/>
                </a:solidFill>
              </a:rPr>
              <a:t>Initial Updates – Fail/SQL Code 100</a:t>
            </a:r>
          </a:p>
          <a:p>
            <a:pPr marL="1778000" lvl="4" indent="-182563">
              <a:lnSpc>
                <a:spcPct val="85000"/>
              </a:lnSpc>
              <a:spcBef>
                <a:spcPct val="35000"/>
              </a:spcBef>
              <a:spcAft>
                <a:spcPct val="15000"/>
              </a:spcAft>
              <a:buClr>
                <a:schemeClr val="tx1"/>
              </a:buClr>
              <a:buFont typeface="Wingdings" pitchFamily="2" charset="2"/>
              <a:buChar char="§"/>
            </a:pPr>
            <a:r>
              <a:rPr lang="de-DE" sz="1800" b="0">
                <a:solidFill>
                  <a:schemeClr val="tx1"/>
                </a:solidFill>
              </a:rPr>
              <a:t>0 rows in DB2 table after load</a:t>
            </a:r>
          </a:p>
          <a:p>
            <a:pPr marL="1320800" lvl="3" indent="-182563">
              <a:lnSpc>
                <a:spcPct val="85000"/>
              </a:lnSpc>
              <a:spcBef>
                <a:spcPct val="35000"/>
              </a:spcBef>
              <a:spcAft>
                <a:spcPct val="15000"/>
              </a:spcAft>
              <a:buClr>
                <a:schemeClr val="tx1"/>
              </a:buClr>
              <a:buFont typeface="Wingdings" pitchFamily="2" charset="2"/>
              <a:buChar char="§"/>
            </a:pPr>
            <a:r>
              <a:rPr lang="de-DE" sz="2000" b="0">
                <a:solidFill>
                  <a:schemeClr val="tx1"/>
                </a:solidFill>
              </a:rPr>
              <a:t>Inserts – Will execute</a:t>
            </a:r>
          </a:p>
          <a:p>
            <a:pPr marL="1320800" lvl="3" indent="-182563">
              <a:lnSpc>
                <a:spcPct val="85000"/>
              </a:lnSpc>
              <a:spcBef>
                <a:spcPct val="35000"/>
              </a:spcBef>
              <a:spcAft>
                <a:spcPct val="15000"/>
              </a:spcAft>
              <a:buClr>
                <a:schemeClr val="tx1"/>
              </a:buClr>
              <a:buFont typeface="Wingdings" pitchFamily="2" charset="2"/>
              <a:buChar char="§"/>
            </a:pPr>
            <a:r>
              <a:rPr lang="de-DE" sz="2000" b="0">
                <a:solidFill>
                  <a:schemeClr val="tx1"/>
                </a:solidFill>
              </a:rPr>
              <a:t>Initial Deletes – Fail/SQL Code 100</a:t>
            </a:r>
          </a:p>
          <a:p>
            <a:pPr marL="1778000" lvl="4" indent="-182563">
              <a:lnSpc>
                <a:spcPct val="85000"/>
              </a:lnSpc>
              <a:spcBef>
                <a:spcPct val="35000"/>
              </a:spcBef>
              <a:spcAft>
                <a:spcPct val="15000"/>
              </a:spcAft>
              <a:buClr>
                <a:schemeClr val="tx1"/>
              </a:buClr>
              <a:buFont typeface="Wingdings" pitchFamily="2" charset="2"/>
              <a:buChar char="§"/>
            </a:pPr>
            <a:r>
              <a:rPr lang="de-DE" sz="1800" b="0">
                <a:solidFill>
                  <a:schemeClr val="tx1"/>
                </a:solidFill>
              </a:rPr>
              <a:t>0 rows in DB2 table after load</a:t>
            </a:r>
          </a:p>
          <a:p>
            <a:pPr marL="1320800" lvl="3" indent="-182563">
              <a:lnSpc>
                <a:spcPct val="85000"/>
              </a:lnSpc>
              <a:spcBef>
                <a:spcPct val="35000"/>
              </a:spcBef>
              <a:spcAft>
                <a:spcPct val="15000"/>
              </a:spcAft>
              <a:buClr>
                <a:schemeClr val="tx1"/>
              </a:buClr>
              <a:buFont typeface="Wingdings" pitchFamily="2" charset="2"/>
              <a:buChar char="§"/>
            </a:pPr>
            <a:endParaRPr lang="de-DE" sz="2000" b="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6"/>
          <p:cNvSpPr>
            <a:spLocks noChangeArrowheads="1"/>
          </p:cNvSpPr>
          <p:nvPr/>
        </p:nvSpPr>
        <p:spPr bwMode="auto">
          <a:xfrm>
            <a:off x="76200" y="609600"/>
            <a:ext cx="9067800" cy="498475"/>
          </a:xfrm>
          <a:prstGeom prst="rect">
            <a:avLst/>
          </a:prstGeom>
          <a:noFill/>
          <a:ln w="9525">
            <a:noFill/>
            <a:miter lim="800000"/>
            <a:headEnd/>
            <a:tailEnd/>
          </a:ln>
        </p:spPr>
        <p:txBody>
          <a:bodyPr lIns="92075" tIns="46038" rIns="92075" bIns="46038"/>
          <a:lstStyle/>
          <a:p>
            <a:pPr>
              <a:lnSpc>
                <a:spcPct val="90000"/>
              </a:lnSpc>
            </a:pPr>
            <a:r>
              <a:rPr lang="en-US" sz="2800">
                <a:solidFill>
                  <a:srgbClr val="000099"/>
                </a:solidFill>
              </a:rPr>
              <a:t>External Load ‘Accelerator-Only’ Considerations</a:t>
            </a:r>
            <a:endParaRPr lang="de-DE" sz="2800">
              <a:solidFill>
                <a:srgbClr val="000099"/>
              </a:solidFill>
            </a:endParaRPr>
          </a:p>
        </p:txBody>
      </p:sp>
      <p:sp>
        <p:nvSpPr>
          <p:cNvPr id="65538" name="Rectangle 7"/>
          <p:cNvSpPr>
            <a:spLocks noChangeArrowheads="1"/>
          </p:cNvSpPr>
          <p:nvPr/>
        </p:nvSpPr>
        <p:spPr bwMode="auto">
          <a:xfrm>
            <a:off x="228600" y="1446213"/>
            <a:ext cx="8534400" cy="5408612"/>
          </a:xfrm>
          <a:prstGeom prst="rect">
            <a:avLst/>
          </a:prstGeom>
          <a:noFill/>
          <a:ln w="9525">
            <a:noFill/>
            <a:miter lim="800000"/>
            <a:headEnd/>
            <a:tailEnd/>
          </a:ln>
        </p:spPr>
        <p:txBody>
          <a:bodyPr lIns="92075" tIns="46038" rIns="92075" bIns="46038"/>
          <a:lstStyle/>
          <a:p>
            <a:pPr marL="228600" indent="-342900">
              <a:spcBef>
                <a:spcPct val="25000"/>
              </a:spcBef>
              <a:spcAft>
                <a:spcPct val="15000"/>
              </a:spcAft>
              <a:buClr>
                <a:schemeClr val="tx1"/>
              </a:buClr>
              <a:buFont typeface="Wingdings" panose="05000000000000000000" pitchFamily="2" charset="2"/>
              <a:buChar char="§"/>
              <a:defRPr/>
            </a:pPr>
            <a:r>
              <a:rPr lang="de-DE" sz="2000" dirty="0">
                <a:solidFill>
                  <a:schemeClr val="tx1"/>
                </a:solidFill>
              </a:rPr>
              <a:t>Table </a:t>
            </a:r>
            <a:r>
              <a:rPr lang="de-DE" sz="2000" dirty="0">
                <a:solidFill>
                  <a:schemeClr val="tx1"/>
                </a:solidFill>
              </a:rPr>
              <a:t>must still </a:t>
            </a:r>
            <a:r>
              <a:rPr lang="de-DE" sz="2000" dirty="0">
                <a:solidFill>
                  <a:schemeClr val="tx1"/>
                </a:solidFill>
              </a:rPr>
              <a:t>exist in DB2 Catalog</a:t>
            </a:r>
            <a:endParaRPr lang="de-DE" sz="2000" dirty="0">
              <a:solidFill>
                <a:schemeClr val="tx1"/>
              </a:solidFill>
            </a:endParaRPr>
          </a:p>
          <a:p>
            <a:pPr marL="685800" lvl="1" indent="-342900">
              <a:spcBef>
                <a:spcPct val="25000"/>
              </a:spcBef>
              <a:spcAft>
                <a:spcPct val="15000"/>
              </a:spcAft>
              <a:buClr>
                <a:schemeClr val="tx1"/>
              </a:buClr>
              <a:buFont typeface="Wingdings" panose="05000000000000000000" pitchFamily="2" charset="2"/>
              <a:buChar char="§"/>
              <a:defRPr/>
            </a:pPr>
            <a:r>
              <a:rPr lang="de-DE" sz="1800" b="0" dirty="0">
                <a:solidFill>
                  <a:schemeClr val="tx1"/>
                </a:solidFill>
              </a:rPr>
              <a:t>Will be emptied upon load</a:t>
            </a:r>
          </a:p>
          <a:p>
            <a:pPr marL="228600" indent="-342900">
              <a:spcBef>
                <a:spcPct val="25000"/>
              </a:spcBef>
              <a:spcAft>
                <a:spcPct val="15000"/>
              </a:spcAft>
              <a:buClr>
                <a:schemeClr val="tx1"/>
              </a:buClr>
              <a:buFont typeface="Wingdings" panose="05000000000000000000" pitchFamily="2" charset="2"/>
              <a:buChar char="§"/>
              <a:defRPr/>
            </a:pPr>
            <a:r>
              <a:rPr lang="de-DE" sz="2000" dirty="0">
                <a:solidFill>
                  <a:schemeClr val="tx1"/>
                </a:solidFill>
              </a:rPr>
              <a:t>Users should define </a:t>
            </a:r>
            <a:r>
              <a:rPr lang="de-DE" sz="2000" dirty="0">
                <a:solidFill>
                  <a:schemeClr val="tx1"/>
                </a:solidFill>
              </a:rPr>
              <a:t>small tablespaces</a:t>
            </a:r>
          </a:p>
          <a:p>
            <a:pPr marL="685800" lvl="1" indent="-342900">
              <a:spcBef>
                <a:spcPct val="25000"/>
              </a:spcBef>
              <a:spcAft>
                <a:spcPct val="15000"/>
              </a:spcAft>
              <a:buClr>
                <a:schemeClr val="tx1"/>
              </a:buClr>
              <a:buFont typeface="Wingdings" panose="05000000000000000000" pitchFamily="2" charset="2"/>
              <a:buChar char="§"/>
              <a:defRPr/>
            </a:pPr>
            <a:r>
              <a:rPr lang="de-DE" sz="1800" b="0" dirty="0">
                <a:solidFill>
                  <a:schemeClr val="tx1"/>
                </a:solidFill>
              </a:rPr>
              <a:t>Prevent large datasets sitting unused</a:t>
            </a:r>
          </a:p>
          <a:p>
            <a:pPr marL="228600" indent="-342900">
              <a:spcBef>
                <a:spcPct val="25000"/>
              </a:spcBef>
              <a:spcAft>
                <a:spcPct val="15000"/>
              </a:spcAft>
              <a:buClr>
                <a:schemeClr val="tx1"/>
              </a:buClr>
              <a:buFont typeface="Wingdings" panose="05000000000000000000" pitchFamily="2" charset="2"/>
              <a:buChar char="§"/>
              <a:defRPr/>
            </a:pPr>
            <a:r>
              <a:rPr lang="de-DE" sz="2000" dirty="0">
                <a:solidFill>
                  <a:schemeClr val="tx1"/>
                </a:solidFill>
              </a:rPr>
              <a:t>Access to accelerated table remains via </a:t>
            </a:r>
            <a:r>
              <a:rPr lang="de-DE" sz="2000" dirty="0">
                <a:solidFill>
                  <a:schemeClr val="tx1"/>
                </a:solidFill>
              </a:rPr>
              <a:t>DB2</a:t>
            </a:r>
          </a:p>
          <a:p>
            <a:pPr marL="685800" lvl="1" indent="-342900">
              <a:spcBef>
                <a:spcPct val="25000"/>
              </a:spcBef>
              <a:spcAft>
                <a:spcPct val="15000"/>
              </a:spcAft>
              <a:buClr>
                <a:schemeClr val="tx1"/>
              </a:buClr>
              <a:buFont typeface="Wingdings" panose="05000000000000000000" pitchFamily="2" charset="2"/>
              <a:buChar char="§"/>
              <a:defRPr/>
            </a:pPr>
            <a:r>
              <a:rPr lang="de-DE" sz="1800" b="0" dirty="0">
                <a:solidFill>
                  <a:schemeClr val="tx1"/>
                </a:solidFill>
              </a:rPr>
              <a:t>All DB2 security is honored</a:t>
            </a:r>
            <a:endParaRPr lang="de-DE" sz="1800" b="0" dirty="0">
              <a:solidFill>
                <a:schemeClr val="tx1"/>
              </a:solidFill>
            </a:endParaRPr>
          </a:p>
          <a:p>
            <a:pPr marL="228600" indent="-342900">
              <a:spcBef>
                <a:spcPct val="25000"/>
              </a:spcBef>
              <a:spcAft>
                <a:spcPct val="15000"/>
              </a:spcAft>
              <a:buClr>
                <a:schemeClr val="tx1"/>
              </a:buClr>
              <a:buFont typeface="Wingdings" panose="05000000000000000000" pitchFamily="2" charset="2"/>
              <a:buChar char="§"/>
              <a:defRPr/>
            </a:pPr>
            <a:r>
              <a:rPr lang="de-DE" sz="2000" dirty="0">
                <a:solidFill>
                  <a:schemeClr val="tx1"/>
                </a:solidFill>
              </a:rPr>
              <a:t>DB2 Optimizer must send queries to </a:t>
            </a:r>
            <a:r>
              <a:rPr lang="de-DE" sz="2000" dirty="0">
                <a:solidFill>
                  <a:schemeClr val="tx1"/>
                </a:solidFill>
              </a:rPr>
              <a:t>accelerator</a:t>
            </a:r>
          </a:p>
          <a:p>
            <a:pPr marL="685800" lvl="1" indent="-342900">
              <a:spcBef>
                <a:spcPct val="25000"/>
              </a:spcBef>
              <a:spcAft>
                <a:spcPct val="15000"/>
              </a:spcAft>
              <a:buClr>
                <a:schemeClr val="tx1"/>
              </a:buClr>
              <a:buFont typeface="Wingdings" panose="05000000000000000000" pitchFamily="2" charset="2"/>
              <a:buChar char="§"/>
              <a:defRPr/>
            </a:pPr>
            <a:r>
              <a:rPr lang="de-DE" sz="1800" b="0" dirty="0">
                <a:solidFill>
                  <a:schemeClr val="tx1"/>
                </a:solidFill>
              </a:rPr>
              <a:t>Any query accessing DB2 table will have inconsistent results</a:t>
            </a:r>
            <a:endParaRPr lang="de-DE" sz="1800" b="0" dirty="0">
              <a:solidFill>
                <a:schemeClr val="tx1"/>
              </a:solidFill>
            </a:endParaRPr>
          </a:p>
          <a:p>
            <a:pPr marL="228600" indent="-342900">
              <a:spcBef>
                <a:spcPct val="25000"/>
              </a:spcBef>
              <a:spcAft>
                <a:spcPct val="15000"/>
              </a:spcAft>
              <a:buClr>
                <a:schemeClr val="tx1"/>
              </a:buClr>
              <a:buFont typeface="Wingdings" panose="05000000000000000000" pitchFamily="2" charset="2"/>
              <a:buChar char="§"/>
              <a:defRPr/>
            </a:pPr>
            <a:r>
              <a:rPr lang="de-DE" sz="2000" dirty="0">
                <a:solidFill>
                  <a:schemeClr val="tx1"/>
                </a:solidFill>
              </a:rPr>
              <a:t>User Beware: Minor </a:t>
            </a:r>
            <a:r>
              <a:rPr lang="de-DE" sz="2000" dirty="0">
                <a:solidFill>
                  <a:schemeClr val="tx1"/>
                </a:solidFill>
              </a:rPr>
              <a:t>application change required</a:t>
            </a:r>
          </a:p>
          <a:p>
            <a:pPr marL="509587" lvl="1" indent="-285750">
              <a:spcBef>
                <a:spcPct val="20000"/>
              </a:spcBef>
              <a:buClr>
                <a:schemeClr val="tx1"/>
              </a:buClr>
              <a:buFont typeface="Wingdings" panose="05000000000000000000" pitchFamily="2" charset="2"/>
              <a:buChar char="§"/>
              <a:defRPr/>
            </a:pPr>
            <a:r>
              <a:rPr lang="de-DE" sz="1800" b="0" dirty="0">
                <a:solidFill>
                  <a:schemeClr val="tx1"/>
                </a:solidFill>
              </a:rPr>
              <a:t>Special register directs all queries to Accelerator</a:t>
            </a:r>
          </a:p>
          <a:p>
            <a:pPr marL="509587" lvl="1" indent="-285750">
              <a:spcBef>
                <a:spcPct val="20000"/>
              </a:spcBef>
              <a:buClr>
                <a:schemeClr val="tx1"/>
              </a:buClr>
              <a:buFont typeface="Wingdings" panose="05000000000000000000" pitchFamily="2" charset="2"/>
              <a:buChar char="§"/>
              <a:defRPr/>
            </a:pPr>
            <a:r>
              <a:rPr lang="de-DE" sz="1800" b="0" dirty="0">
                <a:solidFill>
                  <a:srgbClr val="FF0000"/>
                </a:solidFill>
              </a:rPr>
              <a:t>SET CURRENT QUERY ACCELERATION = ALL</a:t>
            </a:r>
          </a:p>
          <a:p>
            <a:pPr marL="509587" lvl="1" indent="-285750">
              <a:spcBef>
                <a:spcPct val="20000"/>
              </a:spcBef>
              <a:buClr>
                <a:schemeClr val="tx1"/>
              </a:buClr>
              <a:buFont typeface="Wingdings" panose="05000000000000000000" pitchFamily="2" charset="2"/>
              <a:buChar char="§"/>
              <a:defRPr/>
            </a:pPr>
            <a:r>
              <a:rPr lang="de-DE" sz="1800" b="0" dirty="0">
                <a:solidFill>
                  <a:schemeClr val="tx1"/>
                </a:solidFill>
              </a:rPr>
              <a:t>Can be set in JDBC/ODBC connections</a:t>
            </a:r>
          </a:p>
          <a:p>
            <a:pPr marL="509587" lvl="1" indent="-285750">
              <a:spcBef>
                <a:spcPct val="20000"/>
              </a:spcBef>
              <a:buClr>
                <a:schemeClr val="tx1"/>
              </a:buClr>
              <a:buFont typeface="Wingdings" panose="05000000000000000000" pitchFamily="2" charset="2"/>
              <a:buChar char="§"/>
              <a:defRPr/>
            </a:pPr>
            <a:r>
              <a:rPr lang="de-DE" sz="1800" b="0" dirty="0">
                <a:solidFill>
                  <a:schemeClr val="tx1"/>
                </a:solidFill>
              </a:rPr>
              <a:t>Future change coming in DB2 for Accelerator Only tables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p:cNvSpPr>
          <p:nvPr/>
        </p:nvSpPr>
        <p:spPr bwMode="auto">
          <a:xfrm>
            <a:off x="104775" y="841375"/>
            <a:ext cx="8245475" cy="498475"/>
          </a:xfrm>
          <a:prstGeom prst="rect">
            <a:avLst/>
          </a:prstGeom>
          <a:noFill/>
          <a:ln w="9525">
            <a:noFill/>
            <a:miter lim="800000"/>
            <a:headEnd/>
            <a:tailEnd/>
          </a:ln>
        </p:spPr>
        <p:txBody>
          <a:bodyPr lIns="92075" tIns="46038" rIns="92075" bIns="46038" anchor="b"/>
          <a:lstStyle/>
          <a:p>
            <a:pPr>
              <a:lnSpc>
                <a:spcPct val="90000"/>
              </a:lnSpc>
            </a:pPr>
            <a:r>
              <a:rPr lang="en-US" sz="2800">
                <a:solidFill>
                  <a:srgbClr val="000099"/>
                </a:solidFill>
              </a:rPr>
              <a:t>External Load Value and Benefits</a:t>
            </a:r>
          </a:p>
        </p:txBody>
      </p:sp>
      <p:sp>
        <p:nvSpPr>
          <p:cNvPr id="70658" name="Content Placeholder 2"/>
          <p:cNvSpPr>
            <a:spLocks/>
          </p:cNvSpPr>
          <p:nvPr/>
        </p:nvSpPr>
        <p:spPr bwMode="auto">
          <a:xfrm>
            <a:off x="234950" y="1476375"/>
            <a:ext cx="7775575" cy="3902075"/>
          </a:xfrm>
          <a:prstGeom prst="rect">
            <a:avLst/>
          </a:prstGeom>
          <a:noFill/>
          <a:ln w="9525">
            <a:noFill/>
            <a:miter lim="800000"/>
            <a:headEnd/>
            <a:tailEnd/>
          </a:ln>
        </p:spPr>
        <p:txBody>
          <a:bodyPr lIns="92075" tIns="46038" rIns="92075" bIns="46038"/>
          <a:lstStyle/>
          <a:p>
            <a:pPr marL="566738" lvl="1" indent="-223838">
              <a:spcBef>
                <a:spcPct val="25000"/>
              </a:spcBef>
              <a:spcAft>
                <a:spcPct val="15000"/>
              </a:spcAft>
              <a:buClr>
                <a:schemeClr val="tx1"/>
              </a:buClr>
              <a:buFont typeface="Arial" charset="0"/>
              <a:buChar char="–"/>
            </a:pPr>
            <a:r>
              <a:rPr lang="en-US" sz="2200" b="0">
                <a:solidFill>
                  <a:srgbClr val="0070C0"/>
                </a:solidFill>
              </a:rPr>
              <a:t>Benefit:</a:t>
            </a:r>
            <a:r>
              <a:rPr lang="en-US" sz="2200" b="0">
                <a:solidFill>
                  <a:schemeClr val="tx1"/>
                </a:solidFill>
              </a:rPr>
              <a:t> Eliminate the hassle of creating a program to invoke the stored procedures</a:t>
            </a:r>
          </a:p>
          <a:p>
            <a:pPr marL="566738" lvl="1" indent="-223838">
              <a:spcBef>
                <a:spcPct val="25000"/>
              </a:spcBef>
              <a:spcAft>
                <a:spcPct val="15000"/>
              </a:spcAft>
              <a:buClr>
                <a:schemeClr val="tx1"/>
              </a:buClr>
              <a:buFont typeface="Arial" charset="0"/>
              <a:buChar char="–"/>
            </a:pPr>
            <a:r>
              <a:rPr lang="en-US" sz="2200" b="0">
                <a:solidFill>
                  <a:srgbClr val="00B050"/>
                </a:solidFill>
              </a:rPr>
              <a:t>Value:</a:t>
            </a:r>
            <a:r>
              <a:rPr lang="en-US" sz="2200" b="0">
                <a:solidFill>
                  <a:schemeClr val="tx1"/>
                </a:solidFill>
              </a:rPr>
              <a:t> Reduce labor when loading into DB2 and the Accelerator!</a:t>
            </a:r>
          </a:p>
          <a:p>
            <a:pPr marL="566738" lvl="1" indent="-223838">
              <a:spcBef>
                <a:spcPct val="25000"/>
              </a:spcBef>
              <a:spcAft>
                <a:spcPct val="15000"/>
              </a:spcAft>
              <a:buClr>
                <a:schemeClr val="tx1"/>
              </a:buClr>
              <a:buFont typeface="Arial" charset="0"/>
              <a:buChar char="–"/>
            </a:pPr>
            <a:r>
              <a:rPr lang="en-US" sz="2200" b="0">
                <a:solidFill>
                  <a:srgbClr val="0070C0"/>
                </a:solidFill>
              </a:rPr>
              <a:t>Benefit: </a:t>
            </a:r>
            <a:r>
              <a:rPr lang="en-US" sz="2200" b="0">
                <a:solidFill>
                  <a:schemeClr val="tx1"/>
                </a:solidFill>
              </a:rPr>
              <a:t>Reduces CPU and I/O over standard process</a:t>
            </a:r>
          </a:p>
          <a:p>
            <a:pPr marL="566738" lvl="1" indent="-223838">
              <a:spcBef>
                <a:spcPct val="25000"/>
              </a:spcBef>
              <a:spcAft>
                <a:spcPct val="15000"/>
              </a:spcAft>
              <a:buClr>
                <a:schemeClr val="tx1"/>
              </a:buClr>
              <a:buFont typeface="Arial" charset="0"/>
              <a:buChar char="–"/>
            </a:pPr>
            <a:r>
              <a:rPr lang="en-US" sz="2200" b="0">
                <a:solidFill>
                  <a:srgbClr val="00B050"/>
                </a:solidFill>
              </a:rPr>
              <a:t>Value:</a:t>
            </a:r>
            <a:r>
              <a:rPr lang="en-US" sz="2200" b="0">
                <a:solidFill>
                  <a:schemeClr val="tx1"/>
                </a:solidFill>
              </a:rPr>
              <a:t> Saves valuable z/OS resource and $$$</a:t>
            </a:r>
            <a:endParaRPr lang="en-US" sz="2200" b="0">
              <a:solidFill>
                <a:srgbClr val="0070C0"/>
              </a:solidFill>
            </a:endParaRPr>
          </a:p>
          <a:p>
            <a:pPr marL="566738" lvl="1" indent="-223838">
              <a:spcBef>
                <a:spcPct val="25000"/>
              </a:spcBef>
              <a:spcAft>
                <a:spcPct val="15000"/>
              </a:spcAft>
              <a:buClr>
                <a:schemeClr val="tx1"/>
              </a:buClr>
              <a:buFont typeface="Arial" charset="0"/>
              <a:buChar char="–"/>
            </a:pPr>
            <a:r>
              <a:rPr lang="en-US" sz="2200" b="0">
                <a:solidFill>
                  <a:srgbClr val="0070C0"/>
                </a:solidFill>
              </a:rPr>
              <a:t>Benefit: </a:t>
            </a:r>
            <a:r>
              <a:rPr lang="en-US" sz="2200" b="0">
                <a:solidFill>
                  <a:schemeClr val="tx1"/>
                </a:solidFill>
              </a:rPr>
              <a:t>Use the DB2 LOAD utility to load into both places!</a:t>
            </a:r>
          </a:p>
          <a:p>
            <a:pPr marL="566738" lvl="1" indent="-223838">
              <a:spcBef>
                <a:spcPct val="25000"/>
              </a:spcBef>
              <a:spcAft>
                <a:spcPct val="15000"/>
              </a:spcAft>
              <a:buClr>
                <a:schemeClr val="tx1"/>
              </a:buClr>
              <a:buFont typeface="Arial" charset="0"/>
              <a:buChar char="–"/>
            </a:pPr>
            <a:r>
              <a:rPr lang="en-US" sz="2200" b="0">
                <a:solidFill>
                  <a:srgbClr val="00B050"/>
                </a:solidFill>
              </a:rPr>
              <a:t>Value:</a:t>
            </a:r>
            <a:r>
              <a:rPr lang="en-US" sz="2200" b="0">
                <a:solidFill>
                  <a:schemeClr val="tx1"/>
                </a:solidFill>
              </a:rPr>
              <a:t> Simplify DBA tasks by using a familiar utility! Reduces time to perform load</a:t>
            </a:r>
            <a:endParaRPr lang="en-US" sz="2200" b="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1000"/>
                                        <p:tgtEl>
                                          <p:spTgt spid="70658">
                                            <p:txEl>
                                              <p:pRg st="0" end="0"/>
                                            </p:txEl>
                                          </p:spTgt>
                                        </p:tgtEl>
                                      </p:cBhvr>
                                    </p:animEffect>
                                    <p:set>
                                      <p:cBhvr>
                                        <p:cTn id="7" dur="1" fill="hold">
                                          <p:stCondLst>
                                            <p:cond delay="999"/>
                                          </p:stCondLst>
                                        </p:cTn>
                                        <p:tgtEl>
                                          <p:spTgt spid="70658">
                                            <p:txEl>
                                              <p:pRg st="0" end="0"/>
                                            </p:txEl>
                                          </p:spTgt>
                                        </p:tgtEl>
                                        <p:attrNameLst>
                                          <p:attrName>style.visibility</p:attrName>
                                        </p:attrNameLst>
                                      </p:cBhvr>
                                      <p:to>
                                        <p:strVal val="hidden"/>
                                      </p:to>
                                    </p:set>
                                  </p:childTnLst>
                                </p:cTn>
                              </p:par>
                              <p:par>
                                <p:cTn id="8" presetID="10" presetClass="exit" presetSubtype="0" fill="hold" nodeType="withEffect">
                                  <p:stCondLst>
                                    <p:cond delay="500"/>
                                  </p:stCondLst>
                                  <p:childTnLst>
                                    <p:animEffect transition="out" filter="fade">
                                      <p:cBhvr>
                                        <p:cTn id="9" dur="1000"/>
                                        <p:tgtEl>
                                          <p:spTgt spid="70658">
                                            <p:txEl>
                                              <p:pRg st="1" end="1"/>
                                            </p:txEl>
                                          </p:spTgt>
                                        </p:tgtEl>
                                      </p:cBhvr>
                                    </p:animEffect>
                                    <p:set>
                                      <p:cBhvr>
                                        <p:cTn id="10" dur="1" fill="hold">
                                          <p:stCondLst>
                                            <p:cond delay="999"/>
                                          </p:stCondLst>
                                        </p:cTn>
                                        <p:tgtEl>
                                          <p:spTgt spid="70658">
                                            <p:txEl>
                                              <p:pRg st="1" end="1"/>
                                            </p:txEl>
                                          </p:spTgt>
                                        </p:tgtEl>
                                        <p:attrNameLst>
                                          <p:attrName>style.visibility</p:attrName>
                                        </p:attrNameLst>
                                      </p:cBhvr>
                                      <p:to>
                                        <p:strVal val="hidden"/>
                                      </p:to>
                                    </p:set>
                                  </p:childTnLst>
                                </p:cTn>
                              </p:par>
                              <p:par>
                                <p:cTn id="11" presetID="10" presetClass="entr" presetSubtype="0" fill="hold" nodeType="withEffect">
                                  <p:stCondLst>
                                    <p:cond delay="500"/>
                                  </p:stCondLst>
                                  <p:childTnLst>
                                    <p:set>
                                      <p:cBhvr>
                                        <p:cTn id="12" dur="1" fill="hold">
                                          <p:stCondLst>
                                            <p:cond delay="0"/>
                                          </p:stCondLst>
                                        </p:cTn>
                                        <p:tgtEl>
                                          <p:spTgt spid="70658">
                                            <p:txEl>
                                              <p:pRg st="2" end="2"/>
                                            </p:txEl>
                                          </p:spTgt>
                                        </p:tgtEl>
                                        <p:attrNameLst>
                                          <p:attrName>style.visibility</p:attrName>
                                        </p:attrNameLst>
                                      </p:cBhvr>
                                      <p:to>
                                        <p:strVal val="visible"/>
                                      </p:to>
                                    </p:set>
                                    <p:animEffect transition="in" filter="fade">
                                      <p:cBhvr>
                                        <p:cTn id="13" dur="1000"/>
                                        <p:tgtEl>
                                          <p:spTgt spid="70658">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70658">
                                            <p:txEl>
                                              <p:pRg st="3" end="3"/>
                                            </p:txEl>
                                          </p:spTgt>
                                        </p:tgtEl>
                                        <p:attrNameLst>
                                          <p:attrName>style.visibility</p:attrName>
                                        </p:attrNameLst>
                                      </p:cBhvr>
                                      <p:to>
                                        <p:strVal val="visible"/>
                                      </p:to>
                                    </p:set>
                                    <p:animEffect transition="in" filter="fade">
                                      <p:cBhvr>
                                        <p:cTn id="16" dur="1000"/>
                                        <p:tgtEl>
                                          <p:spTgt spid="7065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500"/>
                                  </p:stCondLst>
                                  <p:childTnLst>
                                    <p:animEffect transition="out" filter="fade">
                                      <p:cBhvr>
                                        <p:cTn id="20" dur="1000"/>
                                        <p:tgtEl>
                                          <p:spTgt spid="70658">
                                            <p:txEl>
                                              <p:pRg st="2" end="2"/>
                                            </p:txEl>
                                          </p:spTgt>
                                        </p:tgtEl>
                                      </p:cBhvr>
                                    </p:animEffect>
                                    <p:set>
                                      <p:cBhvr>
                                        <p:cTn id="21" dur="1" fill="hold">
                                          <p:stCondLst>
                                            <p:cond delay="999"/>
                                          </p:stCondLst>
                                        </p:cTn>
                                        <p:tgtEl>
                                          <p:spTgt spid="70658">
                                            <p:txEl>
                                              <p:pRg st="2" end="2"/>
                                            </p:txEl>
                                          </p:spTgt>
                                        </p:tgtEl>
                                        <p:attrNameLst>
                                          <p:attrName>style.visibility</p:attrName>
                                        </p:attrNameLst>
                                      </p:cBhvr>
                                      <p:to>
                                        <p:strVal val="hidden"/>
                                      </p:to>
                                    </p:set>
                                  </p:childTnLst>
                                </p:cTn>
                              </p:par>
                              <p:par>
                                <p:cTn id="22" presetID="10" presetClass="exit" presetSubtype="0" fill="hold" nodeType="withEffect">
                                  <p:stCondLst>
                                    <p:cond delay="500"/>
                                  </p:stCondLst>
                                  <p:childTnLst>
                                    <p:animEffect transition="out" filter="fade">
                                      <p:cBhvr>
                                        <p:cTn id="23" dur="1000"/>
                                        <p:tgtEl>
                                          <p:spTgt spid="70658">
                                            <p:txEl>
                                              <p:pRg st="3" end="3"/>
                                            </p:txEl>
                                          </p:spTgt>
                                        </p:tgtEl>
                                      </p:cBhvr>
                                    </p:animEffect>
                                    <p:set>
                                      <p:cBhvr>
                                        <p:cTn id="24" dur="1" fill="hold">
                                          <p:stCondLst>
                                            <p:cond delay="999"/>
                                          </p:stCondLst>
                                        </p:cTn>
                                        <p:tgtEl>
                                          <p:spTgt spid="70658">
                                            <p:txEl>
                                              <p:pRg st="3" end="3"/>
                                            </p:txEl>
                                          </p:spTgt>
                                        </p:tgtEl>
                                        <p:attrNameLst>
                                          <p:attrName>style.visibility</p:attrName>
                                        </p:attrNameLst>
                                      </p:cBhvr>
                                      <p:to>
                                        <p:strVal val="hidden"/>
                                      </p:to>
                                    </p:set>
                                  </p:childTnLst>
                                </p:cTn>
                              </p:par>
                              <p:par>
                                <p:cTn id="25" presetID="10" presetClass="entr" presetSubtype="0" fill="hold" nodeType="withEffect">
                                  <p:stCondLst>
                                    <p:cond delay="1000"/>
                                  </p:stCondLst>
                                  <p:childTnLst>
                                    <p:set>
                                      <p:cBhvr>
                                        <p:cTn id="26" dur="1" fill="hold">
                                          <p:stCondLst>
                                            <p:cond delay="0"/>
                                          </p:stCondLst>
                                        </p:cTn>
                                        <p:tgtEl>
                                          <p:spTgt spid="70658">
                                            <p:txEl>
                                              <p:pRg st="4" end="4"/>
                                            </p:txEl>
                                          </p:spTgt>
                                        </p:tgtEl>
                                        <p:attrNameLst>
                                          <p:attrName>style.visibility</p:attrName>
                                        </p:attrNameLst>
                                      </p:cBhvr>
                                      <p:to>
                                        <p:strVal val="visible"/>
                                      </p:to>
                                    </p:set>
                                    <p:animEffect transition="in" filter="fade">
                                      <p:cBhvr>
                                        <p:cTn id="27" dur="1000"/>
                                        <p:tgtEl>
                                          <p:spTgt spid="70658">
                                            <p:txEl>
                                              <p:pRg st="4" end="4"/>
                                            </p:txEl>
                                          </p:spTgt>
                                        </p:tgtEl>
                                      </p:cBhvr>
                                    </p:animEffect>
                                  </p:childTnLst>
                                </p:cTn>
                              </p:par>
                              <p:par>
                                <p:cTn id="28" presetID="10" presetClass="entr" presetSubtype="0" fill="hold" nodeType="withEffect">
                                  <p:stCondLst>
                                    <p:cond delay="1000"/>
                                  </p:stCondLst>
                                  <p:childTnLst>
                                    <p:set>
                                      <p:cBhvr>
                                        <p:cTn id="29" dur="1" fill="hold">
                                          <p:stCondLst>
                                            <p:cond delay="0"/>
                                          </p:stCondLst>
                                        </p:cTn>
                                        <p:tgtEl>
                                          <p:spTgt spid="70658">
                                            <p:txEl>
                                              <p:pRg st="5" end="5"/>
                                            </p:txEl>
                                          </p:spTgt>
                                        </p:tgtEl>
                                        <p:attrNameLst>
                                          <p:attrName>style.visibility</p:attrName>
                                        </p:attrNameLst>
                                      </p:cBhvr>
                                      <p:to>
                                        <p:strVal val="visible"/>
                                      </p:to>
                                    </p:set>
                                    <p:animEffect transition="in" filter="fade">
                                      <p:cBhvr>
                                        <p:cTn id="30" dur="1000"/>
                                        <p:tgtEl>
                                          <p:spTgt spid="706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p:cNvSpPr>
          <p:nvPr/>
        </p:nvSpPr>
        <p:spPr bwMode="auto">
          <a:xfrm>
            <a:off x="228600" y="825500"/>
            <a:ext cx="8245475" cy="498475"/>
          </a:xfrm>
          <a:prstGeom prst="rect">
            <a:avLst/>
          </a:prstGeom>
          <a:noFill/>
          <a:ln w="9525">
            <a:noFill/>
            <a:miter lim="800000"/>
            <a:headEnd/>
            <a:tailEnd/>
          </a:ln>
        </p:spPr>
        <p:txBody>
          <a:bodyPr lIns="92075" tIns="46038" rIns="92075" bIns="46038" anchor="b"/>
          <a:lstStyle/>
          <a:p>
            <a:pPr>
              <a:lnSpc>
                <a:spcPct val="90000"/>
              </a:lnSpc>
            </a:pPr>
            <a:r>
              <a:rPr lang="en-US" sz="2800">
                <a:solidFill>
                  <a:srgbClr val="000099"/>
                </a:solidFill>
              </a:rPr>
              <a:t>Accelerator-Only Load Value and Benefits</a:t>
            </a:r>
          </a:p>
        </p:txBody>
      </p:sp>
      <p:sp>
        <p:nvSpPr>
          <p:cNvPr id="71682" name="Content Placeholder 2"/>
          <p:cNvSpPr>
            <a:spLocks/>
          </p:cNvSpPr>
          <p:nvPr/>
        </p:nvSpPr>
        <p:spPr bwMode="auto">
          <a:xfrm>
            <a:off x="342900" y="1590675"/>
            <a:ext cx="7775575" cy="3902075"/>
          </a:xfrm>
          <a:prstGeom prst="rect">
            <a:avLst/>
          </a:prstGeom>
          <a:noFill/>
          <a:ln w="9525">
            <a:noFill/>
            <a:miter lim="800000"/>
            <a:headEnd/>
            <a:tailEnd/>
          </a:ln>
        </p:spPr>
        <p:txBody>
          <a:bodyPr lIns="92075" tIns="46038" rIns="92075" bIns="46038"/>
          <a:lstStyle/>
          <a:p>
            <a:pPr marL="566738" lvl="1" indent="-223838">
              <a:spcBef>
                <a:spcPct val="25000"/>
              </a:spcBef>
              <a:spcAft>
                <a:spcPct val="15000"/>
              </a:spcAft>
              <a:buClr>
                <a:schemeClr val="tx1"/>
              </a:buClr>
              <a:buFont typeface="Arial" charset="0"/>
              <a:buChar char="–"/>
            </a:pPr>
            <a:r>
              <a:rPr lang="en-US" sz="2200" b="0">
                <a:solidFill>
                  <a:srgbClr val="0070C0"/>
                </a:solidFill>
              </a:rPr>
              <a:t>Benefit: </a:t>
            </a:r>
            <a:r>
              <a:rPr lang="en-US" sz="2200" b="0">
                <a:solidFill>
                  <a:schemeClr val="tx1"/>
                </a:solidFill>
              </a:rPr>
              <a:t>Data does not have to exist in DB2 tables</a:t>
            </a:r>
          </a:p>
          <a:p>
            <a:pPr marL="566738" lvl="1" indent="-223838">
              <a:spcBef>
                <a:spcPct val="25000"/>
              </a:spcBef>
              <a:spcAft>
                <a:spcPct val="15000"/>
              </a:spcAft>
              <a:buClr>
                <a:schemeClr val="tx1"/>
              </a:buClr>
              <a:buFont typeface="Arial" charset="0"/>
              <a:buChar char="–"/>
            </a:pPr>
            <a:r>
              <a:rPr lang="en-US" sz="2200" b="0">
                <a:solidFill>
                  <a:srgbClr val="00B050"/>
                </a:solidFill>
              </a:rPr>
              <a:t>Value: </a:t>
            </a:r>
            <a:r>
              <a:rPr lang="en-US" sz="2200" b="0">
                <a:solidFill>
                  <a:schemeClr val="tx1"/>
                </a:solidFill>
              </a:rPr>
              <a:t>Save DASD resources, CPU consumption and processing time loading only into the accelerator!</a:t>
            </a:r>
          </a:p>
          <a:p>
            <a:pPr marL="566738" lvl="1" indent="-223838">
              <a:spcBef>
                <a:spcPct val="25000"/>
              </a:spcBef>
              <a:spcAft>
                <a:spcPct val="15000"/>
              </a:spcAft>
              <a:buClr>
                <a:schemeClr val="tx1"/>
              </a:buClr>
              <a:buFont typeface="Arial" charset="0"/>
              <a:buChar char="–"/>
            </a:pPr>
            <a:r>
              <a:rPr lang="en-US" sz="2200" b="0">
                <a:solidFill>
                  <a:srgbClr val="0070C0"/>
                </a:solidFill>
              </a:rPr>
              <a:t>Benefit: </a:t>
            </a:r>
            <a:r>
              <a:rPr lang="en-US" sz="2200" b="0">
                <a:solidFill>
                  <a:schemeClr val="tx1"/>
                </a:solidFill>
              </a:rPr>
              <a:t>File data can be loaded in a more automated manner directly into the accelerator</a:t>
            </a:r>
          </a:p>
          <a:p>
            <a:pPr marL="566738" lvl="1" indent="-223838">
              <a:spcBef>
                <a:spcPct val="25000"/>
              </a:spcBef>
              <a:spcAft>
                <a:spcPct val="15000"/>
              </a:spcAft>
              <a:buClr>
                <a:schemeClr val="tx1"/>
              </a:buClr>
              <a:buFont typeface="Arial" charset="0"/>
              <a:buChar char="–"/>
            </a:pPr>
            <a:r>
              <a:rPr lang="en-US" sz="2200" b="0">
                <a:solidFill>
                  <a:srgbClr val="00B050"/>
                </a:solidFill>
              </a:rPr>
              <a:t>Value:</a:t>
            </a:r>
            <a:r>
              <a:rPr lang="en-US" sz="2200" b="0">
                <a:solidFill>
                  <a:srgbClr val="0070C0"/>
                </a:solidFill>
              </a:rPr>
              <a:t> </a:t>
            </a:r>
            <a:r>
              <a:rPr lang="en-US" sz="2200" b="0">
                <a:solidFill>
                  <a:schemeClr val="tx1"/>
                </a:solidFill>
              </a:rPr>
              <a:t>Reduce DBA labor loading data with the accelerator Loader without first having to load the DB2 table!</a:t>
            </a:r>
            <a:endParaRPr lang="en-US" sz="2200" b="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1000"/>
                                        <p:tgtEl>
                                          <p:spTgt spid="71682">
                                            <p:txEl>
                                              <p:pRg st="0" end="0"/>
                                            </p:txEl>
                                          </p:spTgt>
                                        </p:tgtEl>
                                      </p:cBhvr>
                                    </p:animEffect>
                                    <p:set>
                                      <p:cBhvr>
                                        <p:cTn id="7" dur="1" fill="hold">
                                          <p:stCondLst>
                                            <p:cond delay="999"/>
                                          </p:stCondLst>
                                        </p:cTn>
                                        <p:tgtEl>
                                          <p:spTgt spid="71682">
                                            <p:txEl>
                                              <p:pRg st="0" end="0"/>
                                            </p:txEl>
                                          </p:spTgt>
                                        </p:tgtEl>
                                        <p:attrNameLst>
                                          <p:attrName>style.visibility</p:attrName>
                                        </p:attrNameLst>
                                      </p:cBhvr>
                                      <p:to>
                                        <p:strVal val="hidden"/>
                                      </p:to>
                                    </p:set>
                                  </p:childTnLst>
                                </p:cTn>
                              </p:par>
                              <p:par>
                                <p:cTn id="8" presetID="10" presetClass="exit" presetSubtype="0" fill="hold" nodeType="withEffect">
                                  <p:stCondLst>
                                    <p:cond delay="500"/>
                                  </p:stCondLst>
                                  <p:childTnLst>
                                    <p:animEffect transition="out" filter="fade">
                                      <p:cBhvr>
                                        <p:cTn id="9" dur="1000"/>
                                        <p:tgtEl>
                                          <p:spTgt spid="71682">
                                            <p:txEl>
                                              <p:pRg st="1" end="1"/>
                                            </p:txEl>
                                          </p:spTgt>
                                        </p:tgtEl>
                                      </p:cBhvr>
                                    </p:animEffect>
                                    <p:set>
                                      <p:cBhvr>
                                        <p:cTn id="10" dur="1" fill="hold">
                                          <p:stCondLst>
                                            <p:cond delay="999"/>
                                          </p:stCondLst>
                                        </p:cTn>
                                        <p:tgtEl>
                                          <p:spTgt spid="71682">
                                            <p:txEl>
                                              <p:pRg st="1" end="1"/>
                                            </p:txEl>
                                          </p:spTgt>
                                        </p:tgtEl>
                                        <p:attrNameLst>
                                          <p:attrName>style.visibility</p:attrName>
                                        </p:attrNameLst>
                                      </p:cBhvr>
                                      <p:to>
                                        <p:strVal val="hidden"/>
                                      </p:to>
                                    </p:set>
                                  </p:childTnLst>
                                </p:cTn>
                              </p:par>
                              <p:par>
                                <p:cTn id="11" presetID="10" presetClass="entr" presetSubtype="0" fill="hold" nodeType="withEffect">
                                  <p:stCondLst>
                                    <p:cond delay="500"/>
                                  </p:stCondLst>
                                  <p:childTnLst>
                                    <p:set>
                                      <p:cBhvr>
                                        <p:cTn id="12" dur="1" fill="hold">
                                          <p:stCondLst>
                                            <p:cond delay="0"/>
                                          </p:stCondLst>
                                        </p:cTn>
                                        <p:tgtEl>
                                          <p:spTgt spid="71682">
                                            <p:txEl>
                                              <p:pRg st="2" end="2"/>
                                            </p:txEl>
                                          </p:spTgt>
                                        </p:tgtEl>
                                        <p:attrNameLst>
                                          <p:attrName>style.visibility</p:attrName>
                                        </p:attrNameLst>
                                      </p:cBhvr>
                                      <p:to>
                                        <p:strVal val="visible"/>
                                      </p:to>
                                    </p:set>
                                    <p:animEffect transition="in" filter="fade">
                                      <p:cBhvr>
                                        <p:cTn id="13" dur="1000"/>
                                        <p:tgtEl>
                                          <p:spTgt spid="71682">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71682">
                                            <p:txEl>
                                              <p:pRg st="3" end="3"/>
                                            </p:txEl>
                                          </p:spTgt>
                                        </p:tgtEl>
                                        <p:attrNameLst>
                                          <p:attrName>style.visibility</p:attrName>
                                        </p:attrNameLst>
                                      </p:cBhvr>
                                      <p:to>
                                        <p:strVal val="visible"/>
                                      </p:to>
                                    </p:set>
                                    <p:animEffect transition="in" filter="fade">
                                      <p:cBhvr>
                                        <p:cTn id="16" dur="1000"/>
                                        <p:tgtEl>
                                          <p:spTgt spid="716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76200" y="609600"/>
            <a:ext cx="9067800" cy="498475"/>
          </a:xfrm>
          <a:prstGeom prst="rect">
            <a:avLst/>
          </a:prstGeom>
          <a:noFill/>
          <a:ln w="9525">
            <a:noFill/>
            <a:miter lim="800000"/>
            <a:headEnd/>
            <a:tailEnd/>
          </a:ln>
        </p:spPr>
        <p:txBody>
          <a:bodyPr lIns="92075" tIns="46038" rIns="92075" bIns="46038"/>
          <a:lstStyle/>
          <a:p>
            <a:pPr>
              <a:lnSpc>
                <a:spcPct val="90000"/>
              </a:lnSpc>
            </a:pPr>
            <a:r>
              <a:rPr lang="en-US" sz="2800">
                <a:solidFill>
                  <a:srgbClr val="000099"/>
                </a:solidFill>
              </a:rPr>
              <a:t>Group Consistent or Dual Load?</a:t>
            </a:r>
          </a:p>
        </p:txBody>
      </p:sp>
      <p:sp>
        <p:nvSpPr>
          <p:cNvPr id="73730" name="Rectangle 3"/>
          <p:cNvSpPr>
            <a:spLocks noChangeArrowheads="1"/>
          </p:cNvSpPr>
          <p:nvPr/>
        </p:nvSpPr>
        <p:spPr bwMode="auto">
          <a:xfrm>
            <a:off x="304800" y="1447800"/>
            <a:ext cx="8610600" cy="5410200"/>
          </a:xfrm>
          <a:prstGeom prst="rect">
            <a:avLst/>
          </a:prstGeom>
          <a:noFill/>
          <a:ln w="9525">
            <a:noFill/>
            <a:miter lim="800000"/>
            <a:headEnd/>
            <a:tailEnd/>
          </a:ln>
        </p:spPr>
        <p:txBody>
          <a:bodyPr lIns="92075" tIns="46038" rIns="92075" bIns="46038"/>
          <a:lstStyle/>
          <a:p>
            <a:pPr marL="228600" indent="-228600">
              <a:spcBef>
                <a:spcPct val="35000"/>
              </a:spcBef>
              <a:spcAft>
                <a:spcPct val="15000"/>
              </a:spcAft>
              <a:buClr>
                <a:schemeClr val="tx1"/>
              </a:buClr>
              <a:buFont typeface="Wingdings" pitchFamily="2" charset="2"/>
              <a:buChar char="§"/>
            </a:pPr>
            <a:r>
              <a:rPr lang="en-US" sz="2400">
                <a:solidFill>
                  <a:schemeClr val="tx1"/>
                </a:solidFill>
              </a:rPr>
              <a:t>Group Consistent Load </a:t>
            </a:r>
          </a:p>
          <a:p>
            <a:pPr marL="685800" lvl="1" indent="-228600">
              <a:spcBef>
                <a:spcPct val="35000"/>
              </a:spcBef>
              <a:spcAft>
                <a:spcPct val="15000"/>
              </a:spcAft>
              <a:buClr>
                <a:schemeClr val="tx1"/>
              </a:buClr>
              <a:buFont typeface="Wingdings" pitchFamily="2" charset="2"/>
              <a:buChar char="§"/>
            </a:pPr>
            <a:r>
              <a:rPr lang="en-US" sz="2200" b="0">
                <a:solidFill>
                  <a:schemeClr val="tx1"/>
                </a:solidFill>
              </a:rPr>
              <a:t>Run when data is already in DB2</a:t>
            </a:r>
          </a:p>
          <a:p>
            <a:pPr marL="685800" lvl="1" indent="-228600">
              <a:spcBef>
                <a:spcPct val="35000"/>
              </a:spcBef>
              <a:spcAft>
                <a:spcPct val="15000"/>
              </a:spcAft>
              <a:buClr>
                <a:schemeClr val="tx1"/>
              </a:buClr>
              <a:buFont typeface="Wingdings" pitchFamily="2" charset="2"/>
              <a:buChar char="§"/>
            </a:pPr>
            <a:r>
              <a:rPr lang="en-US" sz="2200" b="0">
                <a:solidFill>
                  <a:schemeClr val="tx1"/>
                </a:solidFill>
              </a:rPr>
              <a:t>When loading multiple related groups of tables</a:t>
            </a:r>
          </a:p>
          <a:p>
            <a:pPr marL="685800" lvl="1" indent="-228600">
              <a:spcBef>
                <a:spcPct val="35000"/>
              </a:spcBef>
              <a:spcAft>
                <a:spcPct val="15000"/>
              </a:spcAft>
              <a:buClr>
                <a:schemeClr val="tx1"/>
              </a:buClr>
              <a:buFont typeface="Wingdings" pitchFamily="2" charset="2"/>
              <a:buChar char="§"/>
            </a:pPr>
            <a:r>
              <a:rPr lang="en-US" sz="2200" b="0">
                <a:solidFill>
                  <a:schemeClr val="tx1"/>
                </a:solidFill>
              </a:rPr>
              <a:t>When customers require related data to be consistent</a:t>
            </a:r>
          </a:p>
          <a:p>
            <a:pPr marL="228600" indent="-228600">
              <a:spcBef>
                <a:spcPct val="35000"/>
              </a:spcBef>
              <a:spcAft>
                <a:spcPct val="15000"/>
              </a:spcAft>
              <a:buClr>
                <a:schemeClr val="tx1"/>
              </a:buClr>
              <a:buFont typeface="Wingdings" pitchFamily="2" charset="2"/>
              <a:buChar char="§"/>
            </a:pPr>
            <a:endParaRPr lang="en-US" sz="2400">
              <a:solidFill>
                <a:schemeClr val="tx1"/>
              </a:solidFill>
            </a:endParaRPr>
          </a:p>
          <a:p>
            <a:pPr marL="228600" indent="-228600">
              <a:spcBef>
                <a:spcPct val="35000"/>
              </a:spcBef>
              <a:spcAft>
                <a:spcPct val="15000"/>
              </a:spcAft>
              <a:buClr>
                <a:schemeClr val="tx1"/>
              </a:buClr>
              <a:buFont typeface="Wingdings" pitchFamily="2" charset="2"/>
              <a:buChar char="§"/>
            </a:pPr>
            <a:r>
              <a:rPr lang="en-US" sz="2400">
                <a:solidFill>
                  <a:schemeClr val="tx1"/>
                </a:solidFill>
              </a:rPr>
              <a:t>External ‘Dual’ Load </a:t>
            </a:r>
          </a:p>
          <a:p>
            <a:pPr marL="685800" lvl="1" indent="-228600">
              <a:spcBef>
                <a:spcPct val="35000"/>
              </a:spcBef>
              <a:spcAft>
                <a:spcPct val="15000"/>
              </a:spcAft>
              <a:buClr>
                <a:schemeClr val="tx1"/>
              </a:buClr>
              <a:buFont typeface="Wingdings" pitchFamily="2" charset="2"/>
              <a:buChar char="§"/>
            </a:pPr>
            <a:r>
              <a:rPr lang="en-US" sz="2200" b="0">
                <a:solidFill>
                  <a:schemeClr val="tx1"/>
                </a:solidFill>
              </a:rPr>
              <a:t>When data is in a file</a:t>
            </a:r>
          </a:p>
          <a:p>
            <a:pPr marL="685800" lvl="1" indent="-228600">
              <a:spcBef>
                <a:spcPct val="35000"/>
              </a:spcBef>
              <a:spcAft>
                <a:spcPct val="15000"/>
              </a:spcAft>
              <a:buClr>
                <a:schemeClr val="tx1"/>
              </a:buClr>
              <a:buFont typeface="Wingdings" pitchFamily="2" charset="2"/>
              <a:buChar char="§"/>
            </a:pPr>
            <a:r>
              <a:rPr lang="en-US" sz="2200" b="0">
                <a:solidFill>
                  <a:schemeClr val="tx1"/>
                </a:solidFill>
              </a:rPr>
              <a:t>Users desire to load file into DB2, Accelerator, or both</a:t>
            </a:r>
          </a:p>
          <a:p>
            <a:pPr marL="685800" lvl="1" indent="-228600">
              <a:spcBef>
                <a:spcPct val="35000"/>
              </a:spcBef>
              <a:spcAft>
                <a:spcPct val="15000"/>
              </a:spcAft>
              <a:buClr>
                <a:schemeClr val="tx1"/>
              </a:buClr>
              <a:buFont typeface="Wingdings" pitchFamily="2" charset="2"/>
              <a:buChar char="§"/>
            </a:pPr>
            <a:r>
              <a:rPr lang="en-US" sz="2200" b="0">
                <a:solidFill>
                  <a:schemeClr val="tx1"/>
                </a:solidFill>
              </a:rPr>
              <a:t>Can be extracted from DB2 or other sources as input to the Loader</a:t>
            </a:r>
          </a:p>
          <a:p>
            <a:pPr marL="863600" lvl="2" indent="-182563">
              <a:spcBef>
                <a:spcPct val="20000"/>
              </a:spcBef>
              <a:buClr>
                <a:schemeClr val="tx1"/>
              </a:buClr>
              <a:buFontTx/>
              <a:buChar char="•"/>
            </a:pPr>
            <a:endParaRPr lang="en-US" sz="20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73730">
                                            <p:txEl>
                                              <p:pRg st="5" end="5"/>
                                            </p:txEl>
                                          </p:spTgt>
                                        </p:tgtEl>
                                        <p:attrNameLst>
                                          <p:attrName>style.visibility</p:attrName>
                                        </p:attrNameLst>
                                      </p:cBhvr>
                                      <p:to>
                                        <p:strVal val="visible"/>
                                      </p:to>
                                    </p:set>
                                    <p:animEffect transition="in" filter="fade">
                                      <p:cBhvr>
                                        <p:cTn id="7" dur="1000"/>
                                        <p:tgtEl>
                                          <p:spTgt spid="73730">
                                            <p:txEl>
                                              <p:pRg st="5" end="5"/>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73730">
                                            <p:txEl>
                                              <p:pRg st="6" end="6"/>
                                            </p:txEl>
                                          </p:spTgt>
                                        </p:tgtEl>
                                        <p:attrNameLst>
                                          <p:attrName>style.visibility</p:attrName>
                                        </p:attrNameLst>
                                      </p:cBhvr>
                                      <p:to>
                                        <p:strVal val="visible"/>
                                      </p:to>
                                    </p:set>
                                    <p:animEffect transition="in" filter="fade">
                                      <p:cBhvr>
                                        <p:cTn id="10" dur="1000"/>
                                        <p:tgtEl>
                                          <p:spTgt spid="73730">
                                            <p:txEl>
                                              <p:pRg st="6" end="6"/>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73730">
                                            <p:txEl>
                                              <p:pRg st="7" end="7"/>
                                            </p:txEl>
                                          </p:spTgt>
                                        </p:tgtEl>
                                        <p:attrNameLst>
                                          <p:attrName>style.visibility</p:attrName>
                                        </p:attrNameLst>
                                      </p:cBhvr>
                                      <p:to>
                                        <p:strVal val="visible"/>
                                      </p:to>
                                    </p:set>
                                    <p:animEffect transition="in" filter="fade">
                                      <p:cBhvr>
                                        <p:cTn id="13" dur="1000"/>
                                        <p:tgtEl>
                                          <p:spTgt spid="73730">
                                            <p:txEl>
                                              <p:pRg st="7" end="7"/>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73730">
                                            <p:txEl>
                                              <p:pRg st="8" end="8"/>
                                            </p:txEl>
                                          </p:spTgt>
                                        </p:tgtEl>
                                        <p:attrNameLst>
                                          <p:attrName>style.visibility</p:attrName>
                                        </p:attrNameLst>
                                      </p:cBhvr>
                                      <p:to>
                                        <p:strVal val="visible"/>
                                      </p:to>
                                    </p:set>
                                    <p:animEffect transition="in" filter="fade">
                                      <p:cBhvr>
                                        <p:cTn id="16" dur="1000"/>
                                        <p:tgtEl>
                                          <p:spTgt spid="737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Grp="1" noChangeArrowheads="1"/>
          </p:cNvSpPr>
          <p:nvPr>
            <p:ph type="sldNum" sz="quarter" idx="10"/>
          </p:nvPr>
        </p:nvSpPr>
        <p:spPr>
          <a:noFill/>
          <a:ln>
            <a:miter lim="800000"/>
            <a:headEnd/>
            <a:tailEnd/>
          </a:ln>
        </p:spPr>
        <p:txBody>
          <a:bodyPr/>
          <a:lstStyle/>
          <a:p>
            <a:fld id="{64AFE268-5DDD-4E98-89CE-B498FD52A0EE}" type="slidenum">
              <a:rPr lang="en-US" smtClean="0"/>
              <a:pPr/>
              <a:t>3</a:t>
            </a:fld>
            <a:endParaRPr lang="en-US" smtClean="0"/>
          </a:p>
        </p:txBody>
      </p:sp>
      <p:sp>
        <p:nvSpPr>
          <p:cNvPr id="47106" name="Rectangle 3"/>
          <p:cNvSpPr>
            <a:spLocks noGrp="1" noChangeArrowheads="1"/>
          </p:cNvSpPr>
          <p:nvPr>
            <p:ph type="title" idx="4294967295"/>
          </p:nvPr>
        </p:nvSpPr>
        <p:spPr>
          <a:xfrm>
            <a:off x="280988" y="693738"/>
            <a:ext cx="8980487" cy="723900"/>
          </a:xfrm>
        </p:spPr>
        <p:txBody>
          <a:bodyPr lIns="80156" tIns="57088" rIns="80156" bIns="40078"/>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GB" smtClean="0">
                <a:solidFill>
                  <a:srgbClr val="365486"/>
                </a:solidFill>
              </a:rPr>
              <a:t>IBM </a:t>
            </a:r>
            <a:r>
              <a:rPr lang="en-US" smtClean="0">
                <a:solidFill>
                  <a:srgbClr val="365486"/>
                </a:solidFill>
              </a:rPr>
              <a:t>DB2 Analytics Accelerator </a:t>
            </a:r>
            <a:r>
              <a:rPr lang="en-GB" smtClean="0">
                <a:solidFill>
                  <a:srgbClr val="365486"/>
                </a:solidFill>
              </a:rPr>
              <a:t>Product Components</a:t>
            </a:r>
            <a:endParaRPr lang="en-US" smtClean="0">
              <a:solidFill>
                <a:srgbClr val="365486"/>
              </a:solidFill>
            </a:endParaRPr>
          </a:p>
        </p:txBody>
      </p:sp>
      <p:sp>
        <p:nvSpPr>
          <p:cNvPr id="47107" name="Text Box 6"/>
          <p:cNvSpPr txBox="1">
            <a:spLocks noChangeArrowheads="1"/>
          </p:cNvSpPr>
          <p:nvPr/>
        </p:nvSpPr>
        <p:spPr bwMode="auto">
          <a:xfrm>
            <a:off x="5610225" y="4518025"/>
            <a:ext cx="614363" cy="265113"/>
          </a:xfrm>
          <a:prstGeom prst="rect">
            <a:avLst/>
          </a:prstGeom>
          <a:noFill/>
          <a:ln w="9525">
            <a:noFill/>
            <a:round/>
            <a:headEnd/>
            <a:tailEnd/>
          </a:ln>
        </p:spPr>
        <p:txBody>
          <a:bodyPr lIns="78894" tIns="41025" rIns="78894" bIns="41025">
            <a:spAutoFit/>
          </a:bodyPr>
          <a:lstStyle/>
          <a:p>
            <a:pPr algn="ctr" defTabSz="801688">
              <a:spcBef>
                <a:spcPts val="488"/>
              </a:spcBef>
              <a:buSzPct val="100000"/>
            </a:pPr>
            <a:r>
              <a:rPr lang="en-US" sz="1200" b="0">
                <a:solidFill>
                  <a:srgbClr val="000000"/>
                </a:solidFill>
              </a:rPr>
              <a:t>10Gb</a:t>
            </a:r>
          </a:p>
        </p:txBody>
      </p:sp>
      <p:sp>
        <p:nvSpPr>
          <p:cNvPr id="47108" name="Text Box 8"/>
          <p:cNvSpPr txBox="1">
            <a:spLocks noChangeArrowheads="1"/>
          </p:cNvSpPr>
          <p:nvPr/>
        </p:nvSpPr>
        <p:spPr bwMode="auto">
          <a:xfrm>
            <a:off x="5511800" y="4165600"/>
            <a:ext cx="1106488" cy="304800"/>
          </a:xfrm>
          <a:prstGeom prst="rect">
            <a:avLst/>
          </a:prstGeom>
          <a:noFill/>
          <a:ln w="9525" algn="ctr">
            <a:noFill/>
            <a:miter lim="800000"/>
            <a:headEnd/>
            <a:tailEnd/>
          </a:ln>
        </p:spPr>
        <p:txBody>
          <a:bodyPr>
            <a:spAutoFit/>
          </a:bodyPr>
          <a:lstStyle/>
          <a:p>
            <a:pPr marL="342900" indent="-342900">
              <a:spcBef>
                <a:spcPct val="50000"/>
              </a:spcBef>
              <a:buClr>
                <a:schemeClr val="accent2"/>
              </a:buClr>
              <a:buFont typeface="Wingdings" pitchFamily="2" charset="2"/>
              <a:buNone/>
            </a:pPr>
            <a:r>
              <a:rPr lang="en-US">
                <a:solidFill>
                  <a:schemeClr val="tx1"/>
                </a:solidFill>
              </a:rPr>
              <a:t>Primary</a:t>
            </a:r>
          </a:p>
        </p:txBody>
      </p:sp>
      <p:sp>
        <p:nvSpPr>
          <p:cNvPr id="47109" name="Text Box 9"/>
          <p:cNvSpPr txBox="1">
            <a:spLocks noChangeArrowheads="1"/>
          </p:cNvSpPr>
          <p:nvPr/>
        </p:nvSpPr>
        <p:spPr bwMode="auto">
          <a:xfrm>
            <a:off x="5356225" y="4783138"/>
            <a:ext cx="1106488" cy="304800"/>
          </a:xfrm>
          <a:prstGeom prst="rect">
            <a:avLst/>
          </a:prstGeom>
          <a:noFill/>
          <a:ln w="9525" algn="ctr">
            <a:noFill/>
            <a:miter lim="800000"/>
            <a:headEnd/>
            <a:tailEnd/>
          </a:ln>
        </p:spPr>
        <p:txBody>
          <a:bodyPr>
            <a:spAutoFit/>
          </a:bodyPr>
          <a:lstStyle/>
          <a:p>
            <a:pPr marL="342900" indent="-342900" algn="ctr">
              <a:spcBef>
                <a:spcPct val="50000"/>
              </a:spcBef>
              <a:buClr>
                <a:schemeClr val="accent2"/>
              </a:buClr>
              <a:buFont typeface="Wingdings" pitchFamily="2" charset="2"/>
              <a:buNone/>
            </a:pPr>
            <a:r>
              <a:rPr lang="en-US">
                <a:solidFill>
                  <a:schemeClr val="tx1"/>
                </a:solidFill>
              </a:rPr>
              <a:t>Backup</a:t>
            </a:r>
          </a:p>
        </p:txBody>
      </p:sp>
      <p:pic>
        <p:nvPicPr>
          <p:cNvPr id="47110" name="Picture 10" descr="MP900316352[1]"/>
          <p:cNvPicPr>
            <a:picLocks noChangeAspect="1" noChangeArrowheads="1"/>
          </p:cNvPicPr>
          <p:nvPr/>
        </p:nvPicPr>
        <p:blipFill>
          <a:blip r:embed="rId3"/>
          <a:srcRect/>
          <a:stretch>
            <a:fillRect/>
          </a:stretch>
        </p:blipFill>
        <p:spPr bwMode="auto">
          <a:xfrm>
            <a:off x="584200" y="2603500"/>
            <a:ext cx="1350963" cy="973138"/>
          </a:xfrm>
          <a:prstGeom prst="rect">
            <a:avLst/>
          </a:prstGeom>
          <a:noFill/>
          <a:ln w="9525">
            <a:noFill/>
            <a:miter lim="800000"/>
            <a:headEnd/>
            <a:tailEnd/>
          </a:ln>
        </p:spPr>
      </p:pic>
      <p:sp>
        <p:nvSpPr>
          <p:cNvPr id="47111" name="Rectangle 9"/>
          <p:cNvSpPr>
            <a:spLocks noChangeArrowheads="1"/>
          </p:cNvSpPr>
          <p:nvPr/>
        </p:nvSpPr>
        <p:spPr bwMode="auto">
          <a:xfrm>
            <a:off x="1452563" y="2543175"/>
            <a:ext cx="28575" cy="136525"/>
          </a:xfrm>
          <a:prstGeom prst="rect">
            <a:avLst/>
          </a:prstGeom>
          <a:noFill/>
          <a:ln w="9525">
            <a:noFill/>
            <a:miter lim="800000"/>
            <a:headEnd/>
            <a:tailEnd/>
          </a:ln>
        </p:spPr>
        <p:txBody>
          <a:bodyPr wrap="none" lIns="0" tIns="0" rIns="0" bIns="0">
            <a:spAutoFit/>
          </a:bodyPr>
          <a:lstStyle/>
          <a:p>
            <a:pPr marL="228600" indent="-228600" algn="ctr">
              <a:buClr>
                <a:srgbClr val="9999FF"/>
              </a:buClr>
            </a:pPr>
            <a:r>
              <a:rPr lang="en-US" sz="900" b="0">
                <a:solidFill>
                  <a:srgbClr val="000000"/>
                </a:solidFill>
                <a:latin typeface="Times New Roman" pitchFamily="18" charset="0"/>
              </a:rPr>
              <a:t> </a:t>
            </a:r>
            <a:endParaRPr lang="en-US" sz="2400" b="0">
              <a:solidFill>
                <a:srgbClr val="FFFFFF"/>
              </a:solidFill>
            </a:endParaRPr>
          </a:p>
        </p:txBody>
      </p:sp>
      <p:sp>
        <p:nvSpPr>
          <p:cNvPr id="47112" name="Rectangle 10"/>
          <p:cNvSpPr>
            <a:spLocks noChangeArrowheads="1"/>
          </p:cNvSpPr>
          <p:nvPr/>
        </p:nvSpPr>
        <p:spPr bwMode="auto">
          <a:xfrm>
            <a:off x="1028700" y="2314575"/>
            <a:ext cx="641350" cy="212725"/>
          </a:xfrm>
          <a:prstGeom prst="rect">
            <a:avLst/>
          </a:prstGeom>
          <a:noFill/>
          <a:ln w="9525">
            <a:noFill/>
            <a:miter lim="800000"/>
            <a:headEnd/>
            <a:tailEnd/>
          </a:ln>
        </p:spPr>
        <p:txBody>
          <a:bodyPr wrap="none" lIns="0" tIns="0" rIns="0" bIns="0">
            <a:spAutoFit/>
          </a:bodyPr>
          <a:lstStyle/>
          <a:p>
            <a:pPr marL="228600" indent="-228600" algn="ctr">
              <a:buClr>
                <a:srgbClr val="9999FF"/>
              </a:buClr>
            </a:pPr>
            <a:r>
              <a:rPr lang="en-US">
                <a:solidFill>
                  <a:schemeClr val="tx1"/>
                </a:solidFill>
              </a:rPr>
              <a:t>CLIENT</a:t>
            </a:r>
          </a:p>
        </p:txBody>
      </p:sp>
      <p:sp>
        <p:nvSpPr>
          <p:cNvPr id="47113" name="Line 22"/>
          <p:cNvSpPr>
            <a:spLocks noChangeShapeType="1"/>
          </p:cNvSpPr>
          <p:nvPr/>
        </p:nvSpPr>
        <p:spPr bwMode="auto">
          <a:xfrm>
            <a:off x="1660525" y="3168650"/>
            <a:ext cx="846138" cy="11113"/>
          </a:xfrm>
          <a:prstGeom prst="line">
            <a:avLst/>
          </a:prstGeom>
          <a:noFill/>
          <a:ln w="28575">
            <a:solidFill>
              <a:srgbClr val="0066FF"/>
            </a:solidFill>
            <a:round/>
            <a:headEnd type="triangle" w="lg" len="med"/>
            <a:tailEnd type="triangle" w="lg" len="med"/>
          </a:ln>
        </p:spPr>
        <p:txBody>
          <a:bodyPr/>
          <a:lstStyle/>
          <a:p>
            <a:endParaRPr lang="en-US"/>
          </a:p>
        </p:txBody>
      </p:sp>
      <p:sp>
        <p:nvSpPr>
          <p:cNvPr id="47114" name="Text Box 14"/>
          <p:cNvSpPr txBox="1">
            <a:spLocks noChangeArrowheads="1"/>
          </p:cNvSpPr>
          <p:nvPr/>
        </p:nvSpPr>
        <p:spPr bwMode="auto">
          <a:xfrm>
            <a:off x="654050" y="3548063"/>
            <a:ext cx="1341438" cy="1052512"/>
          </a:xfrm>
          <a:prstGeom prst="rect">
            <a:avLst/>
          </a:prstGeom>
          <a:noFill/>
          <a:ln w="9525" algn="ctr">
            <a:noFill/>
            <a:miter lim="800000"/>
            <a:headEnd/>
            <a:tailEnd/>
          </a:ln>
        </p:spPr>
        <p:txBody>
          <a:bodyPr>
            <a:spAutoFit/>
          </a:bodyPr>
          <a:lstStyle/>
          <a:p>
            <a:pPr algn="ctr">
              <a:lnSpc>
                <a:spcPct val="90000"/>
              </a:lnSpc>
            </a:pPr>
            <a:r>
              <a:rPr lang="de-DE" sz="1400" b="0">
                <a:solidFill>
                  <a:srgbClr val="000000"/>
                </a:solidFill>
              </a:rPr>
              <a:t>Data Studio Foundation</a:t>
            </a:r>
          </a:p>
          <a:p>
            <a:pPr algn="ctr">
              <a:lnSpc>
                <a:spcPct val="90000"/>
              </a:lnSpc>
            </a:pPr>
            <a:r>
              <a:rPr lang="de-DE" sz="1400" b="0">
                <a:solidFill>
                  <a:srgbClr val="000000"/>
                </a:solidFill>
              </a:rPr>
              <a:t>DB2 Analytics Accelerator Admin Plug-in</a:t>
            </a:r>
            <a:endParaRPr lang="en-US" sz="1400" b="0">
              <a:solidFill>
                <a:srgbClr val="FF0000"/>
              </a:solidFill>
            </a:endParaRPr>
          </a:p>
        </p:txBody>
      </p:sp>
      <p:sp>
        <p:nvSpPr>
          <p:cNvPr id="47115" name="Text Box 15"/>
          <p:cNvSpPr txBox="1">
            <a:spLocks noChangeArrowheads="1"/>
          </p:cNvSpPr>
          <p:nvPr/>
        </p:nvSpPr>
        <p:spPr bwMode="auto">
          <a:xfrm>
            <a:off x="2705100" y="1671638"/>
            <a:ext cx="2214563" cy="312737"/>
          </a:xfrm>
          <a:prstGeom prst="rect">
            <a:avLst/>
          </a:prstGeom>
          <a:noFill/>
          <a:ln w="9525" algn="ctr">
            <a:noFill/>
            <a:miter lim="800000"/>
            <a:headEnd/>
            <a:tailEnd/>
          </a:ln>
        </p:spPr>
        <p:txBody>
          <a:bodyPr>
            <a:spAutoFit/>
          </a:bodyPr>
          <a:lstStyle/>
          <a:p>
            <a:pPr algn="ctr">
              <a:lnSpc>
                <a:spcPct val="90000"/>
              </a:lnSpc>
              <a:spcBef>
                <a:spcPct val="50000"/>
              </a:spcBef>
            </a:pPr>
            <a:r>
              <a:rPr lang="de-DE" sz="1600">
                <a:solidFill>
                  <a:schemeClr val="tx1"/>
                </a:solidFill>
              </a:rPr>
              <a:t>zEnterprise</a:t>
            </a:r>
            <a:endParaRPr lang="en-US" sz="1600">
              <a:solidFill>
                <a:schemeClr val="tx1"/>
              </a:solidFill>
            </a:endParaRPr>
          </a:p>
        </p:txBody>
      </p:sp>
      <p:sp>
        <p:nvSpPr>
          <p:cNvPr id="47116" name="Text Box 16"/>
          <p:cNvSpPr txBox="1">
            <a:spLocks noChangeArrowheads="1"/>
          </p:cNvSpPr>
          <p:nvPr/>
        </p:nvSpPr>
        <p:spPr bwMode="auto">
          <a:xfrm>
            <a:off x="2586038" y="5630863"/>
            <a:ext cx="2681287" cy="668337"/>
          </a:xfrm>
          <a:prstGeom prst="rect">
            <a:avLst/>
          </a:prstGeom>
          <a:noFill/>
          <a:ln w="9525" algn="ctr">
            <a:noFill/>
            <a:miter lim="800000"/>
            <a:headEnd/>
            <a:tailEnd/>
          </a:ln>
        </p:spPr>
        <p:txBody>
          <a:bodyPr>
            <a:spAutoFit/>
          </a:bodyPr>
          <a:lstStyle/>
          <a:p>
            <a:pPr algn="ctr">
              <a:lnSpc>
                <a:spcPct val="90000"/>
              </a:lnSpc>
            </a:pPr>
            <a:r>
              <a:rPr lang="de-DE" b="0">
                <a:solidFill>
                  <a:srgbClr val="000000"/>
                </a:solidFill>
              </a:rPr>
              <a:t>Data Warehouse application</a:t>
            </a:r>
          </a:p>
          <a:p>
            <a:pPr algn="ctr">
              <a:lnSpc>
                <a:spcPct val="90000"/>
              </a:lnSpc>
            </a:pPr>
            <a:r>
              <a:rPr lang="de-DE" b="0">
                <a:solidFill>
                  <a:srgbClr val="000000"/>
                </a:solidFill>
              </a:rPr>
              <a:t>DB2 for z/OS enabled for IBM DB2 Analytics Accelerator</a:t>
            </a:r>
            <a:endParaRPr lang="en-US" b="0">
              <a:solidFill>
                <a:srgbClr val="000000"/>
              </a:solidFill>
            </a:endParaRPr>
          </a:p>
        </p:txBody>
      </p:sp>
      <p:sp>
        <p:nvSpPr>
          <p:cNvPr id="47117" name="Text Box 17"/>
          <p:cNvSpPr txBox="1">
            <a:spLocks noChangeArrowheads="1"/>
          </p:cNvSpPr>
          <p:nvPr/>
        </p:nvSpPr>
        <p:spPr bwMode="auto">
          <a:xfrm>
            <a:off x="6978650" y="5534025"/>
            <a:ext cx="1257300" cy="715963"/>
          </a:xfrm>
          <a:prstGeom prst="rect">
            <a:avLst/>
          </a:prstGeom>
          <a:noFill/>
          <a:ln w="9525" algn="ctr">
            <a:noFill/>
            <a:miter lim="800000"/>
            <a:headEnd/>
            <a:tailEnd/>
          </a:ln>
        </p:spPr>
        <p:txBody>
          <a:bodyPr>
            <a:spAutoFit/>
          </a:bodyPr>
          <a:lstStyle/>
          <a:p>
            <a:pPr algn="ctr">
              <a:lnSpc>
                <a:spcPct val="90000"/>
              </a:lnSpc>
              <a:spcBef>
                <a:spcPct val="50000"/>
              </a:spcBef>
            </a:pPr>
            <a:r>
              <a:rPr lang="de-DE" b="0">
                <a:solidFill>
                  <a:srgbClr val="000000"/>
                </a:solidFill>
              </a:rPr>
              <a:t>IBM DB2 Analytics Accelerator</a:t>
            </a:r>
            <a:endParaRPr lang="en-US" b="0">
              <a:solidFill>
                <a:srgbClr val="000000"/>
              </a:solidFill>
            </a:endParaRPr>
          </a:p>
        </p:txBody>
      </p:sp>
      <p:sp>
        <p:nvSpPr>
          <p:cNvPr id="47118" name="Text Box 19"/>
          <p:cNvSpPr txBox="1">
            <a:spLocks noChangeArrowheads="1"/>
          </p:cNvSpPr>
          <p:nvPr/>
        </p:nvSpPr>
        <p:spPr bwMode="auto">
          <a:xfrm>
            <a:off x="6354763" y="1287463"/>
            <a:ext cx="2214562" cy="696912"/>
          </a:xfrm>
          <a:prstGeom prst="rect">
            <a:avLst/>
          </a:prstGeom>
          <a:noFill/>
          <a:ln w="9525" algn="ctr">
            <a:noFill/>
            <a:miter lim="800000"/>
            <a:headEnd/>
            <a:tailEnd/>
          </a:ln>
        </p:spPr>
        <p:txBody>
          <a:bodyPr>
            <a:spAutoFit/>
          </a:bodyPr>
          <a:lstStyle/>
          <a:p>
            <a:pPr algn="ctr">
              <a:lnSpc>
                <a:spcPct val="90000"/>
              </a:lnSpc>
            </a:pPr>
            <a:r>
              <a:rPr lang="en-US" sz="1400">
                <a:solidFill>
                  <a:schemeClr val="tx1"/>
                </a:solidFill>
              </a:rPr>
              <a:t>PureData System for Analytics</a:t>
            </a:r>
            <a:endParaRPr lang="de-DE" sz="1400">
              <a:solidFill>
                <a:schemeClr val="tx1"/>
              </a:solidFill>
            </a:endParaRPr>
          </a:p>
          <a:p>
            <a:pPr algn="ctr">
              <a:lnSpc>
                <a:spcPct val="90000"/>
              </a:lnSpc>
            </a:pPr>
            <a:r>
              <a:rPr lang="de-DE" sz="1400">
                <a:solidFill>
                  <a:schemeClr val="tx1"/>
                </a:solidFill>
              </a:rPr>
              <a:t>Technology</a:t>
            </a:r>
            <a:endParaRPr lang="en-US" sz="1400">
              <a:solidFill>
                <a:schemeClr val="tx1"/>
              </a:solidFill>
            </a:endParaRPr>
          </a:p>
        </p:txBody>
      </p:sp>
      <p:pic>
        <p:nvPicPr>
          <p:cNvPr id="47119" name="Picture 20" descr="MC900441942[1]"/>
          <p:cNvPicPr>
            <a:picLocks noChangeAspect="1" noChangeArrowheads="1"/>
          </p:cNvPicPr>
          <p:nvPr/>
        </p:nvPicPr>
        <p:blipFill>
          <a:blip r:embed="rId4"/>
          <a:srcRect/>
          <a:stretch>
            <a:fillRect/>
          </a:stretch>
        </p:blipFill>
        <p:spPr bwMode="auto">
          <a:xfrm>
            <a:off x="692150" y="5145088"/>
            <a:ext cx="839788" cy="842962"/>
          </a:xfrm>
          <a:prstGeom prst="rect">
            <a:avLst/>
          </a:prstGeom>
          <a:noFill/>
          <a:ln w="9525">
            <a:noFill/>
            <a:miter lim="800000"/>
            <a:headEnd/>
            <a:tailEnd/>
          </a:ln>
        </p:spPr>
      </p:pic>
      <p:sp>
        <p:nvSpPr>
          <p:cNvPr id="47120" name="Text Box 21"/>
          <p:cNvSpPr txBox="1">
            <a:spLocks noChangeArrowheads="1"/>
          </p:cNvSpPr>
          <p:nvPr/>
        </p:nvSpPr>
        <p:spPr bwMode="auto">
          <a:xfrm>
            <a:off x="512763" y="5943600"/>
            <a:ext cx="1246187" cy="517525"/>
          </a:xfrm>
          <a:prstGeom prst="rect">
            <a:avLst/>
          </a:prstGeom>
          <a:noFill/>
          <a:ln w="9525">
            <a:noFill/>
            <a:miter lim="800000"/>
            <a:headEnd/>
            <a:tailEnd/>
          </a:ln>
        </p:spPr>
        <p:txBody>
          <a:bodyPr wrap="none">
            <a:spAutoFit/>
          </a:bodyPr>
          <a:lstStyle/>
          <a:p>
            <a:pPr algn="ctr"/>
            <a:r>
              <a:rPr lang="en-US">
                <a:solidFill>
                  <a:schemeClr val="tx1"/>
                </a:solidFill>
              </a:rPr>
              <a:t>Users/</a:t>
            </a:r>
          </a:p>
          <a:p>
            <a:pPr algn="ctr"/>
            <a:r>
              <a:rPr lang="en-US">
                <a:solidFill>
                  <a:schemeClr val="tx1"/>
                </a:solidFill>
              </a:rPr>
              <a:t>Applications</a:t>
            </a:r>
          </a:p>
        </p:txBody>
      </p:sp>
      <p:sp>
        <p:nvSpPr>
          <p:cNvPr id="47121" name="Line 22"/>
          <p:cNvSpPr>
            <a:spLocks noChangeShapeType="1"/>
          </p:cNvSpPr>
          <p:nvPr/>
        </p:nvSpPr>
        <p:spPr bwMode="auto">
          <a:xfrm flipH="1">
            <a:off x="1506538" y="5022850"/>
            <a:ext cx="1036637" cy="52705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47122" name="Text Box 24"/>
          <p:cNvSpPr txBox="1">
            <a:spLocks noChangeArrowheads="1"/>
          </p:cNvSpPr>
          <p:nvPr/>
        </p:nvSpPr>
        <p:spPr bwMode="auto">
          <a:xfrm>
            <a:off x="5153025" y="3881438"/>
            <a:ext cx="1595438" cy="312737"/>
          </a:xfrm>
          <a:prstGeom prst="rect">
            <a:avLst/>
          </a:prstGeom>
          <a:noFill/>
          <a:ln w="9525" algn="ctr">
            <a:noFill/>
            <a:miter lim="800000"/>
            <a:headEnd/>
            <a:tailEnd/>
          </a:ln>
        </p:spPr>
        <p:txBody>
          <a:bodyPr>
            <a:spAutoFit/>
          </a:bodyPr>
          <a:lstStyle/>
          <a:p>
            <a:pPr algn="ctr">
              <a:lnSpc>
                <a:spcPct val="90000"/>
              </a:lnSpc>
              <a:spcBef>
                <a:spcPct val="50000"/>
              </a:spcBef>
            </a:pPr>
            <a:r>
              <a:rPr lang="en-US" sz="1600">
                <a:solidFill>
                  <a:schemeClr val="tx1"/>
                </a:solidFill>
              </a:rPr>
              <a:t>Network</a:t>
            </a:r>
          </a:p>
        </p:txBody>
      </p:sp>
      <p:pic>
        <p:nvPicPr>
          <p:cNvPr id="47123" name="Picture 25" descr="Right side EC12.png"/>
          <p:cNvPicPr>
            <a:picLocks noChangeAspect="1"/>
          </p:cNvPicPr>
          <p:nvPr/>
        </p:nvPicPr>
        <p:blipFill>
          <a:blip r:embed="rId5"/>
          <a:srcRect/>
          <a:stretch>
            <a:fillRect/>
          </a:stretch>
        </p:blipFill>
        <p:spPr bwMode="auto">
          <a:xfrm>
            <a:off x="2574925" y="2173288"/>
            <a:ext cx="2644775" cy="3421062"/>
          </a:xfrm>
          <a:prstGeom prst="rect">
            <a:avLst/>
          </a:prstGeom>
          <a:noFill/>
          <a:ln w="9525">
            <a:noFill/>
            <a:miter lim="800000"/>
            <a:headEnd/>
            <a:tailEnd/>
          </a:ln>
        </p:spPr>
      </p:pic>
      <p:sp>
        <p:nvSpPr>
          <p:cNvPr id="117783" name="Text Box 35"/>
          <p:cNvSpPr txBox="1">
            <a:spLocks noChangeArrowheads="1"/>
          </p:cNvSpPr>
          <p:nvPr/>
        </p:nvSpPr>
        <p:spPr bwMode="auto">
          <a:xfrm>
            <a:off x="3813175" y="4217988"/>
            <a:ext cx="1362075" cy="773112"/>
          </a:xfrm>
          <a:prstGeom prst="rect">
            <a:avLst/>
          </a:prstGeom>
          <a:solidFill>
            <a:schemeClr val="tx2">
              <a:lumMod val="20000"/>
              <a:lumOff val="80000"/>
              <a:alpha val="50195"/>
            </a:schemeClr>
          </a:solidFill>
          <a:ln w="28575" algn="ctr">
            <a:solidFill>
              <a:srgbClr val="000000"/>
            </a:solidFill>
            <a:miter lim="800000"/>
            <a:headEnd/>
            <a:tailEnd/>
          </a:ln>
        </p:spPr>
        <p:txBody>
          <a:bodyPr lIns="74007" tIns="37003" rIns="74007" bIns="37003">
            <a:spAutoFit/>
          </a:bodyPr>
          <a:lstStyle/>
          <a:p>
            <a:pPr algn="ctr" defTabSz="742950">
              <a:lnSpc>
                <a:spcPct val="95000"/>
              </a:lnSpc>
              <a:spcBef>
                <a:spcPct val="15000"/>
              </a:spcBef>
              <a:defRPr/>
            </a:pPr>
            <a:r>
              <a:rPr lang="de-DE"/>
              <a:t>OSA-Express3/4/5</a:t>
            </a:r>
          </a:p>
          <a:p>
            <a:pPr algn="ctr" defTabSz="742950">
              <a:lnSpc>
                <a:spcPct val="95000"/>
              </a:lnSpc>
              <a:spcBef>
                <a:spcPct val="15000"/>
              </a:spcBef>
              <a:defRPr/>
            </a:pPr>
            <a:r>
              <a:rPr lang="de-DE"/>
              <a:t>10 GbE</a:t>
            </a:r>
            <a:r>
              <a:rPr lang="de-DE" sz="1600"/>
              <a:t> </a:t>
            </a:r>
          </a:p>
        </p:txBody>
      </p:sp>
      <p:pic>
        <p:nvPicPr>
          <p:cNvPr id="47125" name="Picture 26" descr="New Blue Door.png"/>
          <p:cNvPicPr>
            <a:picLocks noChangeAspect="1"/>
          </p:cNvPicPr>
          <p:nvPr/>
        </p:nvPicPr>
        <p:blipFill>
          <a:blip r:embed="rId6"/>
          <a:srcRect/>
          <a:stretch>
            <a:fillRect/>
          </a:stretch>
        </p:blipFill>
        <p:spPr bwMode="auto">
          <a:xfrm>
            <a:off x="6373813" y="1962150"/>
            <a:ext cx="2770187" cy="3382963"/>
          </a:xfrm>
          <a:prstGeom prst="rect">
            <a:avLst/>
          </a:prstGeom>
          <a:noFill/>
          <a:ln w="9525">
            <a:noFill/>
            <a:miter lim="800000"/>
            <a:headEnd/>
            <a:tailEnd/>
          </a:ln>
        </p:spPr>
      </p:pic>
      <p:sp>
        <p:nvSpPr>
          <p:cNvPr id="47126" name="Line 4"/>
          <p:cNvSpPr>
            <a:spLocks noChangeShapeType="1"/>
          </p:cNvSpPr>
          <p:nvPr/>
        </p:nvSpPr>
        <p:spPr bwMode="auto">
          <a:xfrm>
            <a:off x="5264150" y="4454525"/>
            <a:ext cx="1695450" cy="12700"/>
          </a:xfrm>
          <a:prstGeom prst="line">
            <a:avLst/>
          </a:prstGeom>
          <a:noFill/>
          <a:ln w="28702">
            <a:solidFill>
              <a:srgbClr val="0F9A48"/>
            </a:solidFill>
            <a:miter lim="800000"/>
            <a:headEnd type="triangle" w="med" len="med"/>
            <a:tailEnd type="triangle" w="med" len="med"/>
          </a:ln>
        </p:spPr>
        <p:txBody>
          <a:bodyPr/>
          <a:lstStyle/>
          <a:p>
            <a:endParaRPr lang="en-US"/>
          </a:p>
        </p:txBody>
      </p:sp>
      <p:sp>
        <p:nvSpPr>
          <p:cNvPr id="47127" name="Line 5"/>
          <p:cNvSpPr>
            <a:spLocks noChangeShapeType="1"/>
          </p:cNvSpPr>
          <p:nvPr/>
        </p:nvSpPr>
        <p:spPr bwMode="auto">
          <a:xfrm>
            <a:off x="5267325" y="4786313"/>
            <a:ext cx="1674813" cy="9525"/>
          </a:xfrm>
          <a:prstGeom prst="line">
            <a:avLst/>
          </a:prstGeom>
          <a:noFill/>
          <a:ln w="28702">
            <a:solidFill>
              <a:srgbClr val="0F9A48"/>
            </a:solidFill>
            <a:prstDash val="sysDot"/>
            <a:miter lim="800000"/>
            <a:headEnd type="triangle" w="med" len="me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ChangeArrowheads="1"/>
          </p:cNvSpPr>
          <p:nvPr/>
        </p:nvSpPr>
        <p:spPr bwMode="auto">
          <a:xfrm>
            <a:off x="76200" y="623888"/>
            <a:ext cx="9067800" cy="498475"/>
          </a:xfrm>
          <a:prstGeom prst="rect">
            <a:avLst/>
          </a:prstGeom>
          <a:noFill/>
          <a:ln w="9525">
            <a:noFill/>
            <a:miter lim="800000"/>
            <a:headEnd/>
            <a:tailEnd/>
          </a:ln>
        </p:spPr>
        <p:txBody>
          <a:bodyPr lIns="92075" tIns="46038" rIns="92075" bIns="46038"/>
          <a:lstStyle/>
          <a:p>
            <a:pPr>
              <a:lnSpc>
                <a:spcPct val="90000"/>
              </a:lnSpc>
            </a:pPr>
            <a:r>
              <a:rPr lang="en-US" sz="2800">
                <a:solidFill>
                  <a:srgbClr val="000099"/>
                </a:solidFill>
              </a:rPr>
              <a:t>Accelerator Loader: General Details</a:t>
            </a:r>
          </a:p>
        </p:txBody>
      </p:sp>
      <p:sp>
        <p:nvSpPr>
          <p:cNvPr id="86018" name="Rectangle 3"/>
          <p:cNvSpPr>
            <a:spLocks noChangeArrowheads="1"/>
          </p:cNvSpPr>
          <p:nvPr/>
        </p:nvSpPr>
        <p:spPr bwMode="auto">
          <a:xfrm>
            <a:off x="304800" y="1304925"/>
            <a:ext cx="8610600" cy="5410200"/>
          </a:xfrm>
          <a:prstGeom prst="rect">
            <a:avLst/>
          </a:prstGeom>
          <a:noFill/>
          <a:ln w="9525">
            <a:noFill/>
            <a:miter lim="800000"/>
            <a:headEnd/>
            <a:tailEnd/>
          </a:ln>
        </p:spPr>
        <p:txBody>
          <a:bodyPr lIns="92075" tIns="46038" rIns="92075" bIns="46038"/>
          <a:lstStyle/>
          <a:p>
            <a:pPr marL="228600" indent="-228600">
              <a:spcBef>
                <a:spcPct val="35000"/>
              </a:spcBef>
              <a:spcAft>
                <a:spcPct val="15000"/>
              </a:spcAft>
              <a:buClr>
                <a:schemeClr val="tx1"/>
              </a:buClr>
              <a:buFont typeface="Wingdings" pitchFamily="2" charset="2"/>
              <a:buChar char="§"/>
            </a:pPr>
            <a:r>
              <a:rPr lang="en-US" sz="2000">
                <a:solidFill>
                  <a:schemeClr val="tx1"/>
                </a:solidFill>
              </a:rPr>
              <a:t>Table(s) Need to be Added/Enabled for Acceleration</a:t>
            </a:r>
          </a:p>
          <a:p>
            <a:pPr marL="228600" indent="-228600">
              <a:spcBef>
                <a:spcPct val="35000"/>
              </a:spcBef>
              <a:spcAft>
                <a:spcPct val="15000"/>
              </a:spcAft>
              <a:buClr>
                <a:schemeClr val="tx1"/>
              </a:buClr>
              <a:buFont typeface="Wingdings" pitchFamily="2" charset="2"/>
              <a:buChar char="§"/>
            </a:pPr>
            <a:r>
              <a:rPr lang="en-US" sz="2000">
                <a:solidFill>
                  <a:schemeClr val="tx1"/>
                </a:solidFill>
              </a:rPr>
              <a:t>Uses standard Accelerator stored procedures</a:t>
            </a:r>
          </a:p>
          <a:p>
            <a:pPr marL="566738" lvl="1" indent="-223838">
              <a:spcBef>
                <a:spcPct val="25000"/>
              </a:spcBef>
              <a:spcAft>
                <a:spcPct val="15000"/>
              </a:spcAft>
              <a:buClr>
                <a:schemeClr val="tx1"/>
              </a:buClr>
              <a:buFont typeface="Arial" charset="0"/>
              <a:buChar char="–"/>
            </a:pPr>
            <a:r>
              <a:rPr lang="en-US" sz="1800" b="0">
                <a:solidFill>
                  <a:schemeClr val="tx1"/>
                </a:solidFill>
              </a:rPr>
              <a:t>Ensures compatibility with Accelerator functions</a:t>
            </a:r>
          </a:p>
          <a:p>
            <a:pPr marL="566738" lvl="1" indent="-223838">
              <a:spcBef>
                <a:spcPct val="25000"/>
              </a:spcBef>
              <a:spcAft>
                <a:spcPct val="15000"/>
              </a:spcAft>
              <a:buClr>
                <a:schemeClr val="tx1"/>
              </a:buClr>
              <a:buFont typeface="Arial" charset="0"/>
              <a:buChar char="–"/>
            </a:pPr>
            <a:r>
              <a:rPr lang="en-US" sz="1800" b="0">
                <a:solidFill>
                  <a:schemeClr val="tx1"/>
                </a:solidFill>
              </a:rPr>
              <a:t>Accelerator GUI Client shows data as loaded</a:t>
            </a:r>
          </a:p>
          <a:p>
            <a:pPr marL="566738" lvl="1" indent="-223838">
              <a:spcBef>
                <a:spcPct val="25000"/>
              </a:spcBef>
              <a:spcAft>
                <a:spcPct val="15000"/>
              </a:spcAft>
              <a:buClr>
                <a:schemeClr val="tx1"/>
              </a:buClr>
              <a:buFont typeface="Arial" charset="0"/>
              <a:buChar char="–"/>
            </a:pPr>
            <a:r>
              <a:rPr lang="en-US" sz="1800" b="0">
                <a:solidFill>
                  <a:schemeClr val="tx1"/>
                </a:solidFill>
              </a:rPr>
              <a:t>Admin Tool shows when data was last refreshed</a:t>
            </a:r>
          </a:p>
          <a:p>
            <a:pPr marL="228600" indent="-228600">
              <a:spcBef>
                <a:spcPct val="35000"/>
              </a:spcBef>
              <a:spcAft>
                <a:spcPct val="15000"/>
              </a:spcAft>
              <a:buClr>
                <a:schemeClr val="tx1"/>
              </a:buClr>
              <a:buFont typeface="Wingdings" pitchFamily="2" charset="2"/>
              <a:buChar char="§"/>
            </a:pPr>
            <a:r>
              <a:rPr lang="en-US" sz="2000">
                <a:solidFill>
                  <a:schemeClr val="tx1"/>
                </a:solidFill>
              </a:rPr>
              <a:t>Validates DB2 and Accelerator tables</a:t>
            </a:r>
          </a:p>
          <a:p>
            <a:pPr marL="566738" lvl="1" indent="-223838">
              <a:spcBef>
                <a:spcPct val="35000"/>
              </a:spcBef>
              <a:spcAft>
                <a:spcPct val="15000"/>
              </a:spcAft>
              <a:buClr>
                <a:schemeClr val="tx1"/>
              </a:buClr>
              <a:buFont typeface="Wingdings" pitchFamily="2" charset="2"/>
              <a:buChar char="§"/>
            </a:pPr>
            <a:r>
              <a:rPr lang="en-US" sz="1800" b="0">
                <a:solidFill>
                  <a:schemeClr val="tx1"/>
                </a:solidFill>
              </a:rPr>
              <a:t>Ensures that there is consistency between DB2 and the Accelerator table definitions</a:t>
            </a:r>
          </a:p>
          <a:p>
            <a:pPr marL="228600" indent="-228600">
              <a:spcBef>
                <a:spcPct val="35000"/>
              </a:spcBef>
              <a:spcAft>
                <a:spcPct val="15000"/>
              </a:spcAft>
              <a:buClr>
                <a:schemeClr val="tx1"/>
              </a:buClr>
              <a:buFont typeface="Wingdings" pitchFamily="2" charset="2"/>
              <a:buChar char="§"/>
            </a:pPr>
            <a:r>
              <a:rPr lang="en-US" sz="2000">
                <a:solidFill>
                  <a:schemeClr val="tx1"/>
                </a:solidFill>
              </a:rPr>
              <a:t>z/OS started task required for Accelerator Loader</a:t>
            </a:r>
          </a:p>
          <a:p>
            <a:pPr marL="566738" lvl="1" indent="-223838">
              <a:spcBef>
                <a:spcPct val="25000"/>
              </a:spcBef>
              <a:spcAft>
                <a:spcPct val="15000"/>
              </a:spcAft>
              <a:buClr>
                <a:schemeClr val="tx1"/>
              </a:buClr>
              <a:buFont typeface="Arial" charset="0"/>
              <a:buChar char="–"/>
            </a:pPr>
            <a:r>
              <a:rPr lang="en-US" sz="1800" b="0">
                <a:solidFill>
                  <a:schemeClr val="tx1"/>
                </a:solidFill>
              </a:rPr>
              <a:t>Must be running for both Group Consistent and External Load</a:t>
            </a:r>
          </a:p>
          <a:p>
            <a:pPr marL="566738" lvl="1" indent="-223838">
              <a:spcBef>
                <a:spcPct val="25000"/>
              </a:spcBef>
              <a:spcAft>
                <a:spcPct val="15000"/>
              </a:spcAft>
              <a:buClr>
                <a:schemeClr val="tx1"/>
              </a:buClr>
              <a:buFont typeface="Arial" charset="0"/>
              <a:buChar char="–"/>
            </a:pPr>
            <a:r>
              <a:rPr lang="en-US" sz="1800" b="0">
                <a:solidFill>
                  <a:schemeClr val="tx1"/>
                </a:solidFill>
              </a:rPr>
              <a:t>Handles communication with Accelerator</a:t>
            </a:r>
          </a:p>
          <a:p>
            <a:pPr marL="566738" lvl="1" indent="-223838">
              <a:spcBef>
                <a:spcPct val="25000"/>
              </a:spcBef>
              <a:spcAft>
                <a:spcPct val="15000"/>
              </a:spcAft>
              <a:buClr>
                <a:schemeClr val="tx1"/>
              </a:buClr>
              <a:buFont typeface="Arial" charset="0"/>
              <a:buChar char="–"/>
            </a:pPr>
            <a:r>
              <a:rPr lang="en-US" sz="1800" b="0">
                <a:solidFill>
                  <a:schemeClr val="tx1"/>
                </a:solidFill>
              </a:rPr>
              <a:t>Intercepts DSNUTILB execution for External Load function</a:t>
            </a:r>
          </a:p>
          <a:p>
            <a:pPr marL="566738" lvl="1" indent="-223838">
              <a:spcBef>
                <a:spcPct val="25000"/>
              </a:spcBef>
              <a:spcAft>
                <a:spcPct val="15000"/>
              </a:spcAft>
              <a:buClr>
                <a:schemeClr val="tx1"/>
              </a:buClr>
              <a:buFont typeface="Arial" charset="0"/>
              <a:buChar char="–"/>
            </a:pPr>
            <a:endParaRPr lang="en-US" sz="2200" b="0">
              <a:solidFill>
                <a:schemeClr val="tx1"/>
              </a:solidFill>
            </a:endParaRPr>
          </a:p>
          <a:p>
            <a:pPr marL="566738" lvl="1" indent="-223838">
              <a:spcBef>
                <a:spcPct val="25000"/>
              </a:spcBef>
              <a:spcAft>
                <a:spcPct val="15000"/>
              </a:spcAft>
              <a:buClr>
                <a:schemeClr val="tx1"/>
              </a:buClr>
              <a:buFont typeface="Arial" charset="0"/>
              <a:buChar char="–"/>
            </a:pPr>
            <a:endParaRPr lang="en-US" sz="2200" b="0">
              <a:solidFill>
                <a:schemeClr val="tx1"/>
              </a:solidFill>
            </a:endParaRPr>
          </a:p>
          <a:p>
            <a:pPr marL="566738" lvl="1" indent="-223838">
              <a:spcBef>
                <a:spcPct val="25000"/>
              </a:spcBef>
              <a:spcAft>
                <a:spcPct val="15000"/>
              </a:spcAft>
              <a:buClr>
                <a:schemeClr val="tx1"/>
              </a:buClr>
              <a:buFont typeface="Arial" charset="0"/>
              <a:buChar char="–"/>
            </a:pPr>
            <a:endParaRPr lang="en-US" sz="2200" b="0">
              <a:solidFill>
                <a:schemeClr val="tx1"/>
              </a:solidFill>
            </a:endParaRPr>
          </a:p>
          <a:p>
            <a:pPr marL="566738" lvl="1" indent="-223838">
              <a:spcBef>
                <a:spcPct val="25000"/>
              </a:spcBef>
              <a:spcAft>
                <a:spcPct val="15000"/>
              </a:spcAft>
              <a:buClr>
                <a:schemeClr val="tx1"/>
              </a:buClr>
              <a:buFont typeface="Arial" charset="0"/>
              <a:buChar char="–"/>
            </a:pPr>
            <a:endParaRPr lang="en-US" sz="2200" b="0">
              <a:solidFill>
                <a:schemeClr val="tx1"/>
              </a:solidFill>
            </a:endParaRPr>
          </a:p>
          <a:p>
            <a:pPr marL="566738" lvl="1" indent="-223838">
              <a:spcBef>
                <a:spcPct val="25000"/>
              </a:spcBef>
              <a:spcAft>
                <a:spcPct val="15000"/>
              </a:spcAft>
              <a:buClr>
                <a:schemeClr val="tx1"/>
              </a:buClr>
              <a:buFont typeface="Arial" charset="0"/>
              <a:buChar char="–"/>
            </a:pPr>
            <a:endParaRPr lang="en-US" sz="2200" b="0">
              <a:solidFill>
                <a:schemeClr val="tx1"/>
              </a:solidFill>
            </a:endParaRPr>
          </a:p>
          <a:p>
            <a:pPr marL="863600" lvl="2" indent="-182563">
              <a:spcBef>
                <a:spcPct val="20000"/>
              </a:spcBef>
              <a:buClr>
                <a:schemeClr val="tx1"/>
              </a:buClr>
              <a:buFontTx/>
              <a:buChar char="•"/>
            </a:pPr>
            <a:endParaRPr lang="en-US" sz="2000" b="0">
              <a:solidFill>
                <a:schemeClr val="tx1"/>
              </a:solidFill>
            </a:endParaRPr>
          </a:p>
          <a:p>
            <a:pPr marL="863600" lvl="2" indent="-182563">
              <a:spcBef>
                <a:spcPct val="20000"/>
              </a:spcBef>
              <a:buClr>
                <a:schemeClr val="tx1"/>
              </a:buClr>
              <a:buFontTx/>
              <a:buChar char="•"/>
            </a:pPr>
            <a:endParaRPr lang="en-US" sz="2000" b="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p:txBody>
          <a:bodyPr anchor="t"/>
          <a:lstStyle/>
          <a:p>
            <a:pPr eaLnBrk="1" hangingPunct="1"/>
            <a:r>
              <a:rPr lang="en-US" smtClean="0"/>
              <a:t>Loader Profiles</a:t>
            </a:r>
          </a:p>
        </p:txBody>
      </p:sp>
      <p:pic>
        <p:nvPicPr>
          <p:cNvPr id="87042" name="Picture 2"/>
          <p:cNvPicPr>
            <a:picLocks noChangeAspect="1" noChangeArrowheads="1"/>
          </p:cNvPicPr>
          <p:nvPr/>
        </p:nvPicPr>
        <p:blipFill>
          <a:blip r:embed="rId3"/>
          <a:srcRect/>
          <a:stretch>
            <a:fillRect/>
          </a:stretch>
        </p:blipFill>
        <p:spPr bwMode="auto">
          <a:xfrm>
            <a:off x="312738" y="1295400"/>
            <a:ext cx="8566150" cy="2895600"/>
          </a:xfrm>
          <a:prstGeom prst="rect">
            <a:avLst/>
          </a:prstGeom>
          <a:noFill/>
          <a:ln w="9525">
            <a:noFill/>
            <a:miter lim="800000"/>
            <a:headEnd/>
            <a:tailEnd/>
          </a:ln>
        </p:spPr>
      </p:pic>
      <p:sp>
        <p:nvSpPr>
          <p:cNvPr id="87043" name="TextBox 1"/>
          <p:cNvSpPr txBox="1">
            <a:spLocks noChangeArrowheads="1"/>
          </p:cNvSpPr>
          <p:nvPr/>
        </p:nvSpPr>
        <p:spPr bwMode="auto">
          <a:xfrm>
            <a:off x="444500" y="4572000"/>
            <a:ext cx="7861300" cy="1465263"/>
          </a:xfrm>
          <a:prstGeom prst="rect">
            <a:avLst/>
          </a:prstGeom>
          <a:noFill/>
          <a:ln w="9525">
            <a:noFill/>
            <a:miter lim="800000"/>
            <a:headEnd/>
            <a:tailEnd/>
          </a:ln>
        </p:spPr>
        <p:txBody>
          <a:bodyPr>
            <a:spAutoFit/>
          </a:bodyPr>
          <a:lstStyle/>
          <a:p>
            <a:pPr marL="285750" indent="-285750">
              <a:buFont typeface="Arial" charset="0"/>
              <a:buChar char="•"/>
            </a:pPr>
            <a:r>
              <a:rPr lang="en-US" sz="1800" b="0">
                <a:solidFill>
                  <a:schemeClr val="tx1"/>
                </a:solidFill>
              </a:rPr>
              <a:t>Profiles are collections of Loader options and DB2 tables to load</a:t>
            </a:r>
          </a:p>
          <a:p>
            <a:pPr marL="285750" indent="-285750">
              <a:buFont typeface="Arial" charset="0"/>
              <a:buChar char="•"/>
            </a:pPr>
            <a:r>
              <a:rPr lang="en-US" sz="1800" b="0">
                <a:solidFill>
                  <a:schemeClr val="tx1"/>
                </a:solidFill>
              </a:rPr>
              <a:t>Can be used to build JCL to run Loader functions</a:t>
            </a:r>
          </a:p>
          <a:p>
            <a:pPr marL="285750" indent="-285750">
              <a:buFont typeface="Arial" charset="0"/>
              <a:buChar char="•"/>
            </a:pPr>
            <a:r>
              <a:rPr lang="en-US" sz="1800" b="0">
                <a:solidFill>
                  <a:schemeClr val="tx1"/>
                </a:solidFill>
              </a:rPr>
              <a:t>Can be for either ‘Consistent’ or ‘Dual’ load functions</a:t>
            </a:r>
          </a:p>
          <a:p>
            <a:pPr marL="285750" indent="-285750">
              <a:buFont typeface="Arial" charset="0"/>
              <a:buChar char="•"/>
            </a:pPr>
            <a:endParaRPr lang="en-US" sz="1800" b="0">
              <a:solidFill>
                <a:schemeClr val="tx1"/>
              </a:solidFill>
            </a:endParaRPr>
          </a:p>
          <a:p>
            <a:pPr marL="285750" indent="-285750"/>
            <a:endParaRPr lang="en-US" sz="1800" b="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p:txBody>
          <a:bodyPr anchor="t"/>
          <a:lstStyle/>
          <a:p>
            <a:pPr eaLnBrk="1" hangingPunct="1"/>
            <a:r>
              <a:rPr lang="en-US" smtClean="0"/>
              <a:t>Consistent Load Options</a:t>
            </a:r>
          </a:p>
        </p:txBody>
      </p:sp>
      <p:sp>
        <p:nvSpPr>
          <p:cNvPr id="2" name="TextBox 1"/>
          <p:cNvSpPr txBox="1"/>
          <p:nvPr/>
        </p:nvSpPr>
        <p:spPr>
          <a:xfrm>
            <a:off x="333375" y="5638800"/>
            <a:ext cx="7859713" cy="1477963"/>
          </a:xfrm>
          <a:prstGeom prst="rect">
            <a:avLst/>
          </a:prstGeom>
          <a:noFill/>
        </p:spPr>
        <p:txBody>
          <a:bodyPr>
            <a:spAutoFit/>
          </a:bodyPr>
          <a:lstStyle/>
          <a:p>
            <a:pPr marL="285750" indent="-285750">
              <a:buFont typeface="Arial" panose="020B0604020202020204" pitchFamily="34" charset="0"/>
              <a:buChar char="•"/>
              <a:defRPr/>
            </a:pPr>
            <a:r>
              <a:rPr lang="en-US" sz="1800" b="0" dirty="0">
                <a:solidFill>
                  <a:schemeClr val="tx1"/>
                </a:solidFill>
              </a:rPr>
              <a:t>Choose Load Time</a:t>
            </a:r>
          </a:p>
          <a:p>
            <a:pPr marL="285750" indent="-285750">
              <a:buFont typeface="Arial" panose="020B0604020202020204" pitchFamily="34" charset="0"/>
              <a:buChar char="•"/>
              <a:defRPr/>
            </a:pPr>
            <a:r>
              <a:rPr lang="en-US" sz="1800" b="0" dirty="0">
                <a:solidFill>
                  <a:schemeClr val="tx1"/>
                </a:solidFill>
              </a:rPr>
              <a:t>Optional FlashCopy Options</a:t>
            </a:r>
          </a:p>
          <a:p>
            <a:pPr marL="285750" indent="-285750">
              <a:buFont typeface="Arial" panose="020B0604020202020204" pitchFamily="34" charset="0"/>
              <a:buChar char="•"/>
              <a:defRPr/>
            </a:pPr>
            <a:r>
              <a:rPr lang="en-US" sz="1800" b="0" dirty="0">
                <a:solidFill>
                  <a:schemeClr val="tx1"/>
                </a:solidFill>
              </a:rPr>
              <a:t>Log Read / Apply Options</a:t>
            </a:r>
          </a:p>
          <a:p>
            <a:pPr marL="285750" indent="-285750">
              <a:buFont typeface="Arial" panose="020B0604020202020204" pitchFamily="34" charset="0"/>
              <a:buChar char="•"/>
              <a:defRPr/>
            </a:pPr>
            <a:endParaRPr lang="en-US" sz="1800" b="0" dirty="0">
              <a:solidFill>
                <a:schemeClr val="tx1"/>
              </a:solidFill>
            </a:endParaRPr>
          </a:p>
          <a:p>
            <a:pPr>
              <a:defRPr/>
            </a:pPr>
            <a:endParaRPr lang="en-US" sz="1800" b="0" dirty="0">
              <a:solidFill>
                <a:schemeClr val="tx1"/>
              </a:solidFill>
            </a:endParaRPr>
          </a:p>
        </p:txBody>
      </p:sp>
      <p:pic>
        <p:nvPicPr>
          <p:cNvPr id="89091" name="Picture 2"/>
          <p:cNvPicPr>
            <a:picLocks noChangeAspect="1" noChangeArrowheads="1"/>
          </p:cNvPicPr>
          <p:nvPr/>
        </p:nvPicPr>
        <p:blipFill>
          <a:blip r:embed="rId3"/>
          <a:srcRect/>
          <a:stretch>
            <a:fillRect/>
          </a:stretch>
        </p:blipFill>
        <p:spPr bwMode="auto">
          <a:xfrm>
            <a:off x="539750" y="1165225"/>
            <a:ext cx="7415213"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p:txBody>
          <a:bodyPr anchor="t"/>
          <a:lstStyle/>
          <a:p>
            <a:pPr eaLnBrk="1" hangingPunct="1"/>
            <a:r>
              <a:rPr lang="en-US" smtClean="0"/>
              <a:t>Profiles – Consistent Load Select Tables</a:t>
            </a:r>
          </a:p>
        </p:txBody>
      </p:sp>
      <p:sp>
        <p:nvSpPr>
          <p:cNvPr id="91138" name="TextBox 1"/>
          <p:cNvSpPr txBox="1">
            <a:spLocks noChangeArrowheads="1"/>
          </p:cNvSpPr>
          <p:nvPr/>
        </p:nvSpPr>
        <p:spPr bwMode="auto">
          <a:xfrm>
            <a:off x="233363" y="4419600"/>
            <a:ext cx="7861300" cy="1465263"/>
          </a:xfrm>
          <a:prstGeom prst="rect">
            <a:avLst/>
          </a:prstGeom>
          <a:noFill/>
          <a:ln w="9525">
            <a:noFill/>
            <a:miter lim="800000"/>
            <a:headEnd/>
            <a:tailEnd/>
          </a:ln>
        </p:spPr>
        <p:txBody>
          <a:bodyPr>
            <a:spAutoFit/>
          </a:bodyPr>
          <a:lstStyle/>
          <a:p>
            <a:pPr marL="285750" indent="-285750">
              <a:buFont typeface="Arial" charset="0"/>
              <a:buChar char="•"/>
            </a:pPr>
            <a:r>
              <a:rPr lang="en-US" sz="1800" b="0">
                <a:solidFill>
                  <a:schemeClr val="tx1"/>
                </a:solidFill>
              </a:rPr>
              <a:t>Specify all the tables to be loader to consistent point in time</a:t>
            </a:r>
          </a:p>
          <a:p>
            <a:pPr marL="285750" indent="-285750">
              <a:buFont typeface="Arial" charset="0"/>
              <a:buChar char="•"/>
            </a:pPr>
            <a:r>
              <a:rPr lang="en-US" sz="1800" b="0">
                <a:solidFill>
                  <a:schemeClr val="tx1"/>
                </a:solidFill>
              </a:rPr>
              <a:t>Masking is supported to select tables</a:t>
            </a:r>
          </a:p>
          <a:p>
            <a:pPr marL="285750" indent="-285750">
              <a:buFont typeface="Arial" charset="0"/>
              <a:buChar char="•"/>
            </a:pPr>
            <a:r>
              <a:rPr lang="en-US" sz="1800" b="0">
                <a:solidFill>
                  <a:schemeClr val="tx1"/>
                </a:solidFill>
              </a:rPr>
              <a:t>Automatically add RI-related tables</a:t>
            </a:r>
          </a:p>
          <a:p>
            <a:pPr marL="285750" indent="-285750">
              <a:buFont typeface="Arial" charset="0"/>
              <a:buChar char="•"/>
            </a:pPr>
            <a:endParaRPr lang="en-US" sz="1800" b="0">
              <a:solidFill>
                <a:schemeClr val="tx1"/>
              </a:solidFill>
            </a:endParaRPr>
          </a:p>
          <a:p>
            <a:pPr marL="285750" indent="-285750"/>
            <a:endParaRPr lang="en-US" sz="1800" b="0">
              <a:solidFill>
                <a:schemeClr val="tx1"/>
              </a:solidFill>
            </a:endParaRPr>
          </a:p>
        </p:txBody>
      </p:sp>
      <p:pic>
        <p:nvPicPr>
          <p:cNvPr id="91139" name="Picture 3"/>
          <p:cNvPicPr>
            <a:picLocks noChangeAspect="1" noChangeArrowheads="1"/>
          </p:cNvPicPr>
          <p:nvPr/>
        </p:nvPicPr>
        <p:blipFill>
          <a:blip r:embed="rId3"/>
          <a:srcRect/>
          <a:stretch>
            <a:fillRect/>
          </a:stretch>
        </p:blipFill>
        <p:spPr bwMode="auto">
          <a:xfrm>
            <a:off x="241300" y="1447800"/>
            <a:ext cx="8521700" cy="270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p:txBody>
          <a:bodyPr anchor="t"/>
          <a:lstStyle/>
          <a:p>
            <a:pPr eaLnBrk="1" hangingPunct="1"/>
            <a:r>
              <a:rPr lang="en-US" smtClean="0"/>
              <a:t>Profiles – Consistent Load Build JCL</a:t>
            </a:r>
          </a:p>
        </p:txBody>
      </p:sp>
      <p:sp>
        <p:nvSpPr>
          <p:cNvPr id="2" name="TextBox 1"/>
          <p:cNvSpPr txBox="1"/>
          <p:nvPr/>
        </p:nvSpPr>
        <p:spPr>
          <a:xfrm>
            <a:off x="304800" y="5562600"/>
            <a:ext cx="7861300" cy="923925"/>
          </a:xfrm>
          <a:prstGeom prst="rect">
            <a:avLst/>
          </a:prstGeom>
          <a:noFill/>
        </p:spPr>
        <p:txBody>
          <a:bodyPr>
            <a:spAutoFit/>
          </a:bodyPr>
          <a:lstStyle/>
          <a:p>
            <a:pPr marL="285750" indent="-285750">
              <a:buFont typeface="Arial" panose="020B0604020202020204" pitchFamily="34" charset="0"/>
              <a:buChar char="•"/>
              <a:defRPr/>
            </a:pPr>
            <a:r>
              <a:rPr lang="en-US" sz="1800" b="0" dirty="0">
                <a:solidFill>
                  <a:schemeClr val="tx1"/>
                </a:solidFill>
              </a:rPr>
              <a:t>Build JCL into a PDS or dataset name</a:t>
            </a:r>
          </a:p>
          <a:p>
            <a:pPr marL="285750" indent="-285750">
              <a:buFont typeface="Arial" panose="020B0604020202020204" pitchFamily="34" charset="0"/>
              <a:buChar char="•"/>
              <a:defRPr/>
            </a:pPr>
            <a:endParaRPr lang="en-US" sz="1800" b="0" dirty="0">
              <a:solidFill>
                <a:schemeClr val="tx1"/>
              </a:solidFill>
            </a:endParaRPr>
          </a:p>
          <a:p>
            <a:pPr>
              <a:defRPr/>
            </a:pPr>
            <a:endParaRPr lang="en-US" sz="1800" b="0" dirty="0">
              <a:solidFill>
                <a:schemeClr val="tx1"/>
              </a:solidFill>
            </a:endParaRPr>
          </a:p>
        </p:txBody>
      </p:sp>
      <p:pic>
        <p:nvPicPr>
          <p:cNvPr id="93187" name="Picture 2"/>
          <p:cNvPicPr>
            <a:picLocks noChangeAspect="1" noChangeArrowheads="1"/>
          </p:cNvPicPr>
          <p:nvPr/>
        </p:nvPicPr>
        <p:blipFill>
          <a:blip r:embed="rId3"/>
          <a:srcRect/>
          <a:stretch>
            <a:fillRect/>
          </a:stretch>
        </p:blipFill>
        <p:spPr bwMode="auto">
          <a:xfrm>
            <a:off x="465138" y="1295400"/>
            <a:ext cx="7700962" cy="411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p:txBody>
          <a:bodyPr anchor="t"/>
          <a:lstStyle/>
          <a:p>
            <a:pPr eaLnBrk="1" hangingPunct="1"/>
            <a:r>
              <a:rPr lang="en-US" smtClean="0"/>
              <a:t>Profiles – Consistent Load JCL Example</a:t>
            </a:r>
          </a:p>
        </p:txBody>
      </p:sp>
      <p:pic>
        <p:nvPicPr>
          <p:cNvPr id="95234" name="Picture 2"/>
          <p:cNvPicPr>
            <a:picLocks noChangeAspect="1" noChangeArrowheads="1"/>
          </p:cNvPicPr>
          <p:nvPr/>
        </p:nvPicPr>
        <p:blipFill>
          <a:blip r:embed="rId3"/>
          <a:srcRect/>
          <a:stretch>
            <a:fillRect/>
          </a:stretch>
        </p:blipFill>
        <p:spPr bwMode="auto">
          <a:xfrm>
            <a:off x="381000" y="1219200"/>
            <a:ext cx="7542213" cy="504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6"/>
          <p:cNvSpPr>
            <a:spLocks noGrp="1" noChangeArrowheads="1"/>
          </p:cNvSpPr>
          <p:nvPr>
            <p:ph type="title" idx="4294967295"/>
          </p:nvPr>
        </p:nvSpPr>
        <p:spPr/>
        <p:txBody>
          <a:bodyPr anchor="t"/>
          <a:lstStyle/>
          <a:p>
            <a:pPr eaLnBrk="1" hangingPunct="1"/>
            <a:r>
              <a:rPr lang="en-US" smtClean="0"/>
              <a:t>Profiles – Dual Load Options</a:t>
            </a:r>
            <a:endParaRPr lang="de-DE" smtClean="0"/>
          </a:p>
        </p:txBody>
      </p:sp>
      <p:pic>
        <p:nvPicPr>
          <p:cNvPr id="97282" name="Picture 2"/>
          <p:cNvPicPr>
            <a:picLocks noChangeAspect="1" noChangeArrowheads="1"/>
          </p:cNvPicPr>
          <p:nvPr/>
        </p:nvPicPr>
        <p:blipFill>
          <a:blip r:embed="rId3"/>
          <a:srcRect/>
          <a:stretch>
            <a:fillRect/>
          </a:stretch>
        </p:blipFill>
        <p:spPr bwMode="auto">
          <a:xfrm>
            <a:off x="588963" y="1182688"/>
            <a:ext cx="7412037" cy="545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p:cNvSpPr>
            <a:spLocks noGrp="1" noChangeArrowheads="1"/>
          </p:cNvSpPr>
          <p:nvPr>
            <p:ph type="title" idx="4294967295"/>
          </p:nvPr>
        </p:nvSpPr>
        <p:spPr/>
        <p:txBody>
          <a:bodyPr anchor="t"/>
          <a:lstStyle/>
          <a:p>
            <a:pPr eaLnBrk="1" hangingPunct="1"/>
            <a:r>
              <a:rPr lang="en-US" smtClean="0"/>
              <a:t>Profiles – Dual Load Table Selection</a:t>
            </a:r>
            <a:endParaRPr lang="de-DE" smtClean="0"/>
          </a:p>
        </p:txBody>
      </p:sp>
      <p:sp>
        <p:nvSpPr>
          <p:cNvPr id="6" name="TextBox 5"/>
          <p:cNvSpPr txBox="1"/>
          <p:nvPr/>
        </p:nvSpPr>
        <p:spPr>
          <a:xfrm>
            <a:off x="387350" y="5257800"/>
            <a:ext cx="7859713" cy="923925"/>
          </a:xfrm>
          <a:prstGeom prst="rect">
            <a:avLst/>
          </a:prstGeom>
          <a:noFill/>
        </p:spPr>
        <p:txBody>
          <a:bodyPr>
            <a:spAutoFit/>
          </a:bodyPr>
          <a:lstStyle/>
          <a:p>
            <a:pPr marL="285750" indent="-285750">
              <a:buFont typeface="Arial" panose="020B0604020202020204" pitchFamily="34" charset="0"/>
              <a:buChar char="•"/>
              <a:defRPr/>
            </a:pPr>
            <a:r>
              <a:rPr lang="en-US" sz="1800" b="0" dirty="0">
                <a:solidFill>
                  <a:schemeClr val="tx1"/>
                </a:solidFill>
              </a:rPr>
              <a:t>Only one table can be selected for Dual Load function</a:t>
            </a:r>
          </a:p>
          <a:p>
            <a:pPr marL="285750" indent="-285750">
              <a:buFont typeface="Arial" panose="020B0604020202020204" pitchFamily="34" charset="0"/>
              <a:buChar char="•"/>
              <a:defRPr/>
            </a:pPr>
            <a:endParaRPr lang="en-US" sz="1800" b="0" dirty="0">
              <a:solidFill>
                <a:schemeClr val="tx1"/>
              </a:solidFill>
            </a:endParaRPr>
          </a:p>
          <a:p>
            <a:pPr>
              <a:defRPr/>
            </a:pPr>
            <a:endParaRPr lang="en-US" sz="1800" b="0" dirty="0">
              <a:solidFill>
                <a:schemeClr val="tx1"/>
              </a:solidFill>
            </a:endParaRPr>
          </a:p>
        </p:txBody>
      </p:sp>
      <p:pic>
        <p:nvPicPr>
          <p:cNvPr id="99331" name="Picture 4"/>
          <p:cNvPicPr>
            <a:picLocks noChangeAspect="1" noChangeArrowheads="1"/>
          </p:cNvPicPr>
          <p:nvPr/>
        </p:nvPicPr>
        <p:blipFill>
          <a:blip r:embed="rId3"/>
          <a:srcRect/>
          <a:stretch>
            <a:fillRect/>
          </a:stretch>
        </p:blipFill>
        <p:spPr bwMode="auto">
          <a:xfrm>
            <a:off x="300038" y="1160463"/>
            <a:ext cx="8034337" cy="393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6"/>
          <p:cNvSpPr>
            <a:spLocks noGrp="1" noChangeArrowheads="1"/>
          </p:cNvSpPr>
          <p:nvPr>
            <p:ph type="title" idx="4294967295"/>
          </p:nvPr>
        </p:nvSpPr>
        <p:spPr/>
        <p:txBody>
          <a:bodyPr anchor="t"/>
          <a:lstStyle/>
          <a:p>
            <a:pPr eaLnBrk="1" hangingPunct="1"/>
            <a:r>
              <a:rPr lang="en-US" smtClean="0"/>
              <a:t>Profiles – Template DSN Builder </a:t>
            </a:r>
            <a:endParaRPr lang="de-DE" smtClean="0"/>
          </a:p>
        </p:txBody>
      </p:sp>
      <p:sp>
        <p:nvSpPr>
          <p:cNvPr id="6" name="TextBox 5"/>
          <p:cNvSpPr txBox="1"/>
          <p:nvPr/>
        </p:nvSpPr>
        <p:spPr>
          <a:xfrm>
            <a:off x="387350" y="5257800"/>
            <a:ext cx="7859713" cy="1200150"/>
          </a:xfrm>
          <a:prstGeom prst="rect">
            <a:avLst/>
          </a:prstGeom>
          <a:noFill/>
        </p:spPr>
        <p:txBody>
          <a:bodyPr>
            <a:spAutoFit/>
          </a:bodyPr>
          <a:lstStyle/>
          <a:p>
            <a:pPr marL="285750" indent="-285750">
              <a:buFont typeface="Arial" panose="020B0604020202020204" pitchFamily="34" charset="0"/>
              <a:buChar char="•"/>
              <a:defRPr/>
            </a:pPr>
            <a:r>
              <a:rPr lang="en-US" sz="1800" b="0" dirty="0">
                <a:solidFill>
                  <a:schemeClr val="tx1"/>
                </a:solidFill>
              </a:rPr>
              <a:t>ISPF interface helps builds dataset names for templates</a:t>
            </a:r>
          </a:p>
          <a:p>
            <a:pPr marL="285750" indent="-285750">
              <a:buFont typeface="Arial" panose="020B0604020202020204" pitchFamily="34" charset="0"/>
              <a:buChar char="•"/>
              <a:defRPr/>
            </a:pPr>
            <a:r>
              <a:rPr lang="en-US" sz="1800" b="0" dirty="0">
                <a:solidFill>
                  <a:schemeClr val="tx1"/>
                </a:solidFill>
              </a:rPr>
              <a:t>For FlashCopy and DB2 Load templates</a:t>
            </a:r>
          </a:p>
          <a:p>
            <a:pPr marL="285750" indent="-285750">
              <a:buFont typeface="Arial" panose="020B0604020202020204" pitchFamily="34" charset="0"/>
              <a:buChar char="•"/>
              <a:defRPr/>
            </a:pPr>
            <a:endParaRPr lang="en-US" sz="1800" b="0" dirty="0">
              <a:solidFill>
                <a:schemeClr val="tx1"/>
              </a:solidFill>
            </a:endParaRPr>
          </a:p>
          <a:p>
            <a:pPr>
              <a:defRPr/>
            </a:pPr>
            <a:endParaRPr lang="en-US" sz="1800" b="0" dirty="0">
              <a:solidFill>
                <a:schemeClr val="tx1"/>
              </a:solidFill>
            </a:endParaRPr>
          </a:p>
        </p:txBody>
      </p:sp>
      <p:pic>
        <p:nvPicPr>
          <p:cNvPr id="101379" name="Picture 2"/>
          <p:cNvPicPr>
            <a:picLocks noChangeAspect="1" noChangeArrowheads="1"/>
          </p:cNvPicPr>
          <p:nvPr/>
        </p:nvPicPr>
        <p:blipFill>
          <a:blip r:embed="rId3"/>
          <a:srcRect/>
          <a:stretch>
            <a:fillRect/>
          </a:stretch>
        </p:blipFill>
        <p:spPr bwMode="auto">
          <a:xfrm>
            <a:off x="387350" y="1295400"/>
            <a:ext cx="8351838"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6"/>
          <p:cNvSpPr>
            <a:spLocks noGrp="1" noChangeArrowheads="1"/>
          </p:cNvSpPr>
          <p:nvPr>
            <p:ph type="title" idx="4294967295"/>
          </p:nvPr>
        </p:nvSpPr>
        <p:spPr/>
        <p:txBody>
          <a:bodyPr anchor="t"/>
          <a:lstStyle/>
          <a:p>
            <a:pPr eaLnBrk="1" hangingPunct="1"/>
            <a:r>
              <a:rPr lang="en-US" smtClean="0"/>
              <a:t>Profiles – Dual Load JCL Example</a:t>
            </a:r>
            <a:endParaRPr lang="de-DE" smtClean="0"/>
          </a:p>
        </p:txBody>
      </p:sp>
      <p:pic>
        <p:nvPicPr>
          <p:cNvPr id="103426" name="Picture 2"/>
          <p:cNvPicPr>
            <a:picLocks noChangeAspect="1" noChangeArrowheads="1"/>
          </p:cNvPicPr>
          <p:nvPr/>
        </p:nvPicPr>
        <p:blipFill>
          <a:blip r:embed="rId3"/>
          <a:srcRect/>
          <a:stretch>
            <a:fillRect/>
          </a:stretch>
        </p:blipFill>
        <p:spPr bwMode="auto">
          <a:xfrm>
            <a:off x="381000" y="1219200"/>
            <a:ext cx="7983538" cy="3657600"/>
          </a:xfrm>
          <a:prstGeom prst="rect">
            <a:avLst/>
          </a:prstGeom>
          <a:noFill/>
          <a:ln w="9525">
            <a:noFill/>
            <a:miter lim="800000"/>
            <a:headEnd/>
            <a:tailEnd/>
          </a:ln>
        </p:spPr>
      </p:pic>
      <p:sp>
        <p:nvSpPr>
          <p:cNvPr id="103427" name="TextBox 4"/>
          <p:cNvSpPr txBox="1">
            <a:spLocks noChangeArrowheads="1"/>
          </p:cNvSpPr>
          <p:nvPr/>
        </p:nvSpPr>
        <p:spPr bwMode="auto">
          <a:xfrm>
            <a:off x="288925" y="5181600"/>
            <a:ext cx="7859713" cy="1465263"/>
          </a:xfrm>
          <a:prstGeom prst="rect">
            <a:avLst/>
          </a:prstGeom>
          <a:noFill/>
          <a:ln w="9525">
            <a:noFill/>
            <a:miter lim="800000"/>
            <a:headEnd/>
            <a:tailEnd/>
          </a:ln>
        </p:spPr>
        <p:txBody>
          <a:bodyPr>
            <a:spAutoFit/>
          </a:bodyPr>
          <a:lstStyle/>
          <a:p>
            <a:pPr marL="285750" indent="-285750">
              <a:buFont typeface="Arial" charset="0"/>
              <a:buChar char="•"/>
            </a:pPr>
            <a:r>
              <a:rPr lang="en-US" sz="1800" b="0">
                <a:solidFill>
                  <a:schemeClr val="tx1"/>
                </a:solidFill>
              </a:rPr>
              <a:t>IDAA_DUAL directive tells Loader to load both DB2 and Accelerator</a:t>
            </a:r>
          </a:p>
          <a:p>
            <a:pPr marL="285750" indent="-285750">
              <a:buFont typeface="Arial" charset="0"/>
              <a:buChar char="•"/>
            </a:pPr>
            <a:r>
              <a:rPr lang="en-US" sz="1800" b="0">
                <a:solidFill>
                  <a:schemeClr val="tx1"/>
                </a:solidFill>
              </a:rPr>
              <a:t>IDAA_ONLY directive tells Loader to load only Accelerator</a:t>
            </a:r>
          </a:p>
          <a:p>
            <a:pPr marL="742950" lvl="1" indent="-285750">
              <a:buFont typeface="Arial" charset="0"/>
              <a:buChar char="•"/>
            </a:pPr>
            <a:r>
              <a:rPr lang="en-US" sz="1800" b="0">
                <a:solidFill>
                  <a:schemeClr val="tx1"/>
                </a:solidFill>
              </a:rPr>
              <a:t>NOTE! DB2 table data will be deleted on a Accelerator-only run</a:t>
            </a:r>
          </a:p>
          <a:p>
            <a:pPr marL="285750" indent="-285750">
              <a:buFont typeface="Arial" charset="0"/>
              <a:buChar char="•"/>
            </a:pPr>
            <a:endParaRPr lang="en-US" sz="1800" b="0">
              <a:solidFill>
                <a:schemeClr val="tx1"/>
              </a:solidFill>
            </a:endParaRPr>
          </a:p>
          <a:p>
            <a:pPr marL="285750" indent="-285750"/>
            <a:endParaRPr lang="en-US" sz="1800" b="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a:spLocks noGrp="1" noChangeArrowheads="1"/>
          </p:cNvSpPr>
          <p:nvPr>
            <p:ph type="sldNum" sz="quarter" idx="10"/>
          </p:nvPr>
        </p:nvSpPr>
        <p:spPr>
          <a:noFill/>
          <a:ln>
            <a:miter lim="800000"/>
            <a:headEnd/>
            <a:tailEnd/>
          </a:ln>
        </p:spPr>
        <p:txBody>
          <a:bodyPr/>
          <a:lstStyle/>
          <a:p>
            <a:fld id="{1C0AED1E-1A36-46E8-9700-BF6DF7B57501}" type="slidenum">
              <a:rPr lang="en-US" smtClean="0"/>
              <a:pPr/>
              <a:t>4</a:t>
            </a:fld>
            <a:endParaRPr lang="en-US" smtClean="0"/>
          </a:p>
        </p:txBody>
      </p:sp>
      <p:pic>
        <p:nvPicPr>
          <p:cNvPr id="49154" name="Picture 2" descr="floating-box_org"/>
          <p:cNvPicPr>
            <a:picLocks noChangeAspect="1" noChangeArrowheads="1"/>
          </p:cNvPicPr>
          <p:nvPr/>
        </p:nvPicPr>
        <p:blipFill>
          <a:blip r:embed="rId3"/>
          <a:srcRect/>
          <a:stretch>
            <a:fillRect/>
          </a:stretch>
        </p:blipFill>
        <p:spPr bwMode="auto">
          <a:xfrm>
            <a:off x="5910263" y="2047875"/>
            <a:ext cx="2068512" cy="5270500"/>
          </a:xfrm>
          <a:prstGeom prst="rect">
            <a:avLst/>
          </a:prstGeom>
          <a:noFill/>
          <a:ln w="9525">
            <a:noFill/>
            <a:miter lim="800000"/>
            <a:headEnd/>
            <a:tailEnd/>
          </a:ln>
        </p:spPr>
      </p:pic>
      <p:pic>
        <p:nvPicPr>
          <p:cNvPr id="49155" name="Picture 3" descr="floating-box"/>
          <p:cNvPicPr>
            <a:picLocks noChangeAspect="1" noChangeArrowheads="1"/>
          </p:cNvPicPr>
          <p:nvPr/>
        </p:nvPicPr>
        <p:blipFill>
          <a:blip r:embed="rId4"/>
          <a:srcRect/>
          <a:stretch>
            <a:fillRect/>
          </a:stretch>
        </p:blipFill>
        <p:spPr bwMode="auto">
          <a:xfrm>
            <a:off x="0" y="2009775"/>
            <a:ext cx="6483350" cy="5337175"/>
          </a:xfrm>
          <a:prstGeom prst="rect">
            <a:avLst/>
          </a:prstGeom>
          <a:noFill/>
          <a:ln w="9525">
            <a:noFill/>
            <a:miter lim="800000"/>
            <a:headEnd/>
            <a:tailEnd/>
          </a:ln>
        </p:spPr>
      </p:pic>
      <p:pic>
        <p:nvPicPr>
          <p:cNvPr id="49156" name="Picture 4" descr="base_grn"/>
          <p:cNvPicPr>
            <a:picLocks noChangeAspect="1" noChangeArrowheads="1"/>
          </p:cNvPicPr>
          <p:nvPr/>
        </p:nvPicPr>
        <p:blipFill>
          <a:blip r:embed="rId5"/>
          <a:srcRect/>
          <a:stretch>
            <a:fillRect/>
          </a:stretch>
        </p:blipFill>
        <p:spPr bwMode="auto">
          <a:xfrm>
            <a:off x="912813" y="2570163"/>
            <a:ext cx="1066800" cy="1487487"/>
          </a:xfrm>
          <a:prstGeom prst="rect">
            <a:avLst/>
          </a:prstGeom>
          <a:noFill/>
          <a:ln w="9525">
            <a:noFill/>
            <a:miter lim="800000"/>
            <a:headEnd/>
            <a:tailEnd/>
          </a:ln>
        </p:spPr>
      </p:pic>
      <p:pic>
        <p:nvPicPr>
          <p:cNvPr id="49157" name="Picture 5" descr="base_grn"/>
          <p:cNvPicPr>
            <a:picLocks noChangeAspect="1" noChangeArrowheads="1"/>
          </p:cNvPicPr>
          <p:nvPr/>
        </p:nvPicPr>
        <p:blipFill>
          <a:blip r:embed="rId5"/>
          <a:srcRect/>
          <a:stretch>
            <a:fillRect/>
          </a:stretch>
        </p:blipFill>
        <p:spPr bwMode="auto">
          <a:xfrm>
            <a:off x="2049463" y="2570163"/>
            <a:ext cx="1066800" cy="1487487"/>
          </a:xfrm>
          <a:prstGeom prst="rect">
            <a:avLst/>
          </a:prstGeom>
          <a:noFill/>
          <a:ln w="9525">
            <a:noFill/>
            <a:miter lim="800000"/>
            <a:headEnd/>
            <a:tailEnd/>
          </a:ln>
        </p:spPr>
      </p:pic>
      <p:pic>
        <p:nvPicPr>
          <p:cNvPr id="49158" name="Picture 6" descr="base_grn"/>
          <p:cNvPicPr>
            <a:picLocks noChangeAspect="1" noChangeArrowheads="1"/>
          </p:cNvPicPr>
          <p:nvPr/>
        </p:nvPicPr>
        <p:blipFill>
          <a:blip r:embed="rId5"/>
          <a:srcRect/>
          <a:stretch>
            <a:fillRect/>
          </a:stretch>
        </p:blipFill>
        <p:spPr bwMode="auto">
          <a:xfrm>
            <a:off x="3716338" y="2570163"/>
            <a:ext cx="1066800" cy="1487487"/>
          </a:xfrm>
          <a:prstGeom prst="rect">
            <a:avLst/>
          </a:prstGeom>
          <a:noFill/>
          <a:ln w="9525">
            <a:noFill/>
            <a:miter lim="800000"/>
            <a:headEnd/>
            <a:tailEnd/>
          </a:ln>
        </p:spPr>
      </p:pic>
      <p:pic>
        <p:nvPicPr>
          <p:cNvPr id="49159" name="Picture 7" descr="base_grn"/>
          <p:cNvPicPr>
            <a:picLocks noChangeAspect="1" noChangeArrowheads="1"/>
          </p:cNvPicPr>
          <p:nvPr/>
        </p:nvPicPr>
        <p:blipFill>
          <a:blip r:embed="rId5"/>
          <a:srcRect/>
          <a:stretch>
            <a:fillRect/>
          </a:stretch>
        </p:blipFill>
        <p:spPr bwMode="auto">
          <a:xfrm>
            <a:off x="4867275" y="2570163"/>
            <a:ext cx="1066800" cy="1487487"/>
          </a:xfrm>
          <a:prstGeom prst="rect">
            <a:avLst/>
          </a:prstGeom>
          <a:noFill/>
          <a:ln w="9525">
            <a:noFill/>
            <a:miter lim="800000"/>
            <a:headEnd/>
            <a:tailEnd/>
          </a:ln>
        </p:spPr>
      </p:pic>
      <p:pic>
        <p:nvPicPr>
          <p:cNvPr id="49160" name="Picture 8" descr="base_grn"/>
          <p:cNvPicPr>
            <a:picLocks noChangeAspect="1" noChangeArrowheads="1"/>
          </p:cNvPicPr>
          <p:nvPr/>
        </p:nvPicPr>
        <p:blipFill>
          <a:blip r:embed="rId5"/>
          <a:srcRect/>
          <a:stretch>
            <a:fillRect/>
          </a:stretch>
        </p:blipFill>
        <p:spPr bwMode="auto">
          <a:xfrm>
            <a:off x="6392863" y="2570163"/>
            <a:ext cx="1066800" cy="1487487"/>
          </a:xfrm>
          <a:prstGeom prst="rect">
            <a:avLst/>
          </a:prstGeom>
          <a:noFill/>
          <a:ln w="9525">
            <a:noFill/>
            <a:miter lim="800000"/>
            <a:headEnd/>
            <a:tailEnd/>
          </a:ln>
        </p:spPr>
      </p:pic>
      <p:pic>
        <p:nvPicPr>
          <p:cNvPr id="49161" name="Picture 9" descr="base"/>
          <p:cNvPicPr>
            <a:picLocks noChangeAspect="1" noChangeArrowheads="1"/>
          </p:cNvPicPr>
          <p:nvPr/>
        </p:nvPicPr>
        <p:blipFill>
          <a:blip r:embed="rId6"/>
          <a:srcRect/>
          <a:stretch>
            <a:fillRect/>
          </a:stretch>
        </p:blipFill>
        <p:spPr bwMode="auto">
          <a:xfrm>
            <a:off x="4311650" y="1055688"/>
            <a:ext cx="3324225" cy="820737"/>
          </a:xfrm>
          <a:prstGeom prst="rect">
            <a:avLst/>
          </a:prstGeom>
          <a:noFill/>
          <a:ln w="9525">
            <a:noFill/>
            <a:miter lim="800000"/>
            <a:headEnd/>
            <a:tailEnd/>
          </a:ln>
        </p:spPr>
      </p:pic>
      <p:pic>
        <p:nvPicPr>
          <p:cNvPr id="49162" name="Picture 10" descr="base"/>
          <p:cNvPicPr>
            <a:picLocks noChangeAspect="1" noChangeArrowheads="1"/>
          </p:cNvPicPr>
          <p:nvPr/>
        </p:nvPicPr>
        <p:blipFill>
          <a:blip r:embed="rId6"/>
          <a:srcRect/>
          <a:stretch>
            <a:fillRect/>
          </a:stretch>
        </p:blipFill>
        <p:spPr bwMode="auto">
          <a:xfrm>
            <a:off x="781050" y="1055688"/>
            <a:ext cx="3324225" cy="820737"/>
          </a:xfrm>
          <a:prstGeom prst="rect">
            <a:avLst/>
          </a:prstGeom>
          <a:noFill/>
          <a:ln w="9525">
            <a:noFill/>
            <a:miter lim="800000"/>
            <a:headEnd/>
            <a:tailEnd/>
          </a:ln>
        </p:spPr>
      </p:pic>
      <p:sp>
        <p:nvSpPr>
          <p:cNvPr id="49163" name="Line 11"/>
          <p:cNvSpPr>
            <a:spLocks noChangeShapeType="1"/>
          </p:cNvSpPr>
          <p:nvPr/>
        </p:nvSpPr>
        <p:spPr bwMode="auto">
          <a:xfrm>
            <a:off x="2451100" y="1868488"/>
            <a:ext cx="1588" cy="358775"/>
          </a:xfrm>
          <a:prstGeom prst="line">
            <a:avLst/>
          </a:prstGeom>
          <a:noFill/>
          <a:ln w="9360">
            <a:solidFill>
              <a:srgbClr val="000000"/>
            </a:solidFill>
            <a:round/>
            <a:headEnd/>
            <a:tailEnd/>
          </a:ln>
        </p:spPr>
        <p:txBody>
          <a:bodyPr/>
          <a:lstStyle/>
          <a:p>
            <a:endParaRPr lang="en-US"/>
          </a:p>
        </p:txBody>
      </p:sp>
      <p:sp>
        <p:nvSpPr>
          <p:cNvPr id="49164" name="Freeform 12"/>
          <p:cNvSpPr>
            <a:spLocks noChangeArrowheads="1"/>
          </p:cNvSpPr>
          <p:nvPr/>
        </p:nvSpPr>
        <p:spPr bwMode="auto">
          <a:xfrm>
            <a:off x="739775" y="2171700"/>
            <a:ext cx="6931025" cy="2025650"/>
          </a:xfrm>
          <a:custGeom>
            <a:avLst/>
            <a:gdLst/>
            <a:ahLst/>
            <a:cxnLst/>
            <a:rect l="0" t="0" r="0" b="0"/>
            <a:pathLst/>
          </a:custGeom>
          <a:noFill/>
          <a:ln w="19080">
            <a:solidFill>
              <a:srgbClr val="0F9A48"/>
            </a:solidFill>
            <a:round/>
            <a:headEnd/>
            <a:tailEnd/>
          </a:ln>
        </p:spPr>
        <p:txBody>
          <a:bodyPr wrap="none" anchor="ctr"/>
          <a:lstStyle/>
          <a:p>
            <a:endParaRPr lang="en-US"/>
          </a:p>
        </p:txBody>
      </p:sp>
      <p:sp>
        <p:nvSpPr>
          <p:cNvPr id="49165" name="Line 13"/>
          <p:cNvSpPr>
            <a:spLocks noChangeShapeType="1"/>
          </p:cNvSpPr>
          <p:nvPr/>
        </p:nvSpPr>
        <p:spPr bwMode="auto">
          <a:xfrm>
            <a:off x="5662613" y="1868488"/>
            <a:ext cx="1587" cy="358775"/>
          </a:xfrm>
          <a:prstGeom prst="line">
            <a:avLst/>
          </a:prstGeom>
          <a:noFill/>
          <a:ln w="9360">
            <a:solidFill>
              <a:srgbClr val="000000"/>
            </a:solidFill>
            <a:round/>
            <a:headEnd/>
            <a:tailEnd/>
          </a:ln>
        </p:spPr>
        <p:txBody>
          <a:bodyPr/>
          <a:lstStyle/>
          <a:p>
            <a:endParaRPr lang="en-US"/>
          </a:p>
        </p:txBody>
      </p:sp>
      <p:sp>
        <p:nvSpPr>
          <p:cNvPr id="49166" name="Rectangle 14"/>
          <p:cNvSpPr>
            <a:spLocks noGrp="1" noChangeArrowheads="1"/>
          </p:cNvSpPr>
          <p:nvPr>
            <p:ph type="title" idx="4294967295"/>
          </p:nvPr>
        </p:nvSpPr>
        <p:spPr>
          <a:xfrm>
            <a:off x="114300" y="515938"/>
            <a:ext cx="8664575" cy="434975"/>
          </a:xfrm>
        </p:spPr>
        <p:txBody>
          <a:bodyPr/>
          <a:lstStyle/>
          <a:p>
            <a:pPr defTabSz="449263">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Deep DB2 Integration within zEnterprise</a:t>
            </a:r>
          </a:p>
        </p:txBody>
      </p:sp>
      <p:sp>
        <p:nvSpPr>
          <p:cNvPr id="49167" name="Rectangle 15"/>
          <p:cNvSpPr>
            <a:spLocks noChangeArrowheads="1"/>
          </p:cNvSpPr>
          <p:nvPr/>
        </p:nvSpPr>
        <p:spPr bwMode="auto">
          <a:xfrm>
            <a:off x="909638" y="2579688"/>
            <a:ext cx="1055687" cy="1503362"/>
          </a:xfrm>
          <a:prstGeom prst="rect">
            <a:avLst/>
          </a:prstGeom>
          <a:noFill/>
          <a:ln w="9360">
            <a:noFill/>
            <a:round/>
            <a:headEnd/>
            <a:tailEnd/>
          </a:ln>
        </p:spPr>
        <p:txBody>
          <a:bodyPr wrap="none" anchor="ctr"/>
          <a:lstStyle/>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b="0">
                <a:solidFill>
                  <a:srgbClr val="000000"/>
                </a:solidFill>
              </a:rPr>
              <a:t>Data</a:t>
            </a:r>
          </a:p>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b="0">
                <a:solidFill>
                  <a:srgbClr val="000000"/>
                </a:solidFill>
              </a:rPr>
              <a:t>Manager</a:t>
            </a:r>
          </a:p>
        </p:txBody>
      </p:sp>
      <p:sp>
        <p:nvSpPr>
          <p:cNvPr id="49168" name="Rectangle 16"/>
          <p:cNvSpPr>
            <a:spLocks noChangeArrowheads="1"/>
          </p:cNvSpPr>
          <p:nvPr/>
        </p:nvSpPr>
        <p:spPr bwMode="auto">
          <a:xfrm>
            <a:off x="2049463" y="2576513"/>
            <a:ext cx="1055687" cy="1503362"/>
          </a:xfrm>
          <a:prstGeom prst="rect">
            <a:avLst/>
          </a:prstGeom>
          <a:noFill/>
          <a:ln w="9360">
            <a:noFill/>
            <a:round/>
            <a:headEnd/>
            <a:tailEnd/>
          </a:ln>
        </p:spPr>
        <p:txBody>
          <a:bodyPr wrap="none" anchor="ctr"/>
          <a:lstStyle/>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b="0">
                <a:solidFill>
                  <a:srgbClr val="000000"/>
                </a:solidFill>
              </a:rPr>
              <a:t>Buffer</a:t>
            </a:r>
          </a:p>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b="0">
                <a:solidFill>
                  <a:srgbClr val="000000"/>
                </a:solidFill>
              </a:rPr>
              <a:t>Manager</a:t>
            </a:r>
          </a:p>
        </p:txBody>
      </p:sp>
      <p:sp>
        <p:nvSpPr>
          <p:cNvPr id="49169" name="Rectangle 17"/>
          <p:cNvSpPr>
            <a:spLocks noChangeArrowheads="1"/>
          </p:cNvSpPr>
          <p:nvPr/>
        </p:nvSpPr>
        <p:spPr bwMode="auto">
          <a:xfrm>
            <a:off x="3741738" y="2573338"/>
            <a:ext cx="1055687" cy="1503362"/>
          </a:xfrm>
          <a:prstGeom prst="rect">
            <a:avLst/>
          </a:prstGeom>
          <a:noFill/>
          <a:ln w="9360">
            <a:noFill/>
            <a:round/>
            <a:headEnd/>
            <a:tailEnd/>
          </a:ln>
        </p:spPr>
        <p:txBody>
          <a:bodyPr wrap="none" anchor="ctr"/>
          <a:lstStyle/>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b="0">
                <a:solidFill>
                  <a:srgbClr val="000000"/>
                </a:solidFill>
              </a:rPr>
              <a:t>IRLM</a:t>
            </a:r>
          </a:p>
        </p:txBody>
      </p:sp>
      <p:sp>
        <p:nvSpPr>
          <p:cNvPr id="49170" name="Rectangle 18"/>
          <p:cNvSpPr>
            <a:spLocks noChangeArrowheads="1"/>
          </p:cNvSpPr>
          <p:nvPr/>
        </p:nvSpPr>
        <p:spPr bwMode="auto">
          <a:xfrm>
            <a:off x="4881563" y="2570163"/>
            <a:ext cx="1055687" cy="1503362"/>
          </a:xfrm>
          <a:prstGeom prst="rect">
            <a:avLst/>
          </a:prstGeom>
          <a:noFill/>
          <a:ln w="9360">
            <a:noFill/>
            <a:round/>
            <a:headEnd/>
            <a:tailEnd/>
          </a:ln>
        </p:spPr>
        <p:txBody>
          <a:bodyPr wrap="none" anchor="ctr"/>
          <a:lstStyle/>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b="0">
                <a:solidFill>
                  <a:srgbClr val="000000"/>
                </a:solidFill>
              </a:rPr>
              <a:t>Log</a:t>
            </a:r>
          </a:p>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b="0">
                <a:solidFill>
                  <a:srgbClr val="000000"/>
                </a:solidFill>
              </a:rPr>
              <a:t>Manager</a:t>
            </a:r>
          </a:p>
        </p:txBody>
      </p:sp>
      <p:sp>
        <p:nvSpPr>
          <p:cNvPr id="49171" name="Rectangle 19"/>
          <p:cNvSpPr>
            <a:spLocks noChangeArrowheads="1"/>
          </p:cNvSpPr>
          <p:nvPr/>
        </p:nvSpPr>
        <p:spPr bwMode="auto">
          <a:xfrm>
            <a:off x="6294438" y="2566988"/>
            <a:ext cx="1296987" cy="1503362"/>
          </a:xfrm>
          <a:prstGeom prst="rect">
            <a:avLst/>
          </a:prstGeom>
          <a:noFill/>
          <a:ln w="9360">
            <a:noFill/>
            <a:round/>
            <a:headEnd/>
            <a:tailEnd/>
          </a:ln>
        </p:spPr>
        <p:txBody>
          <a:bodyPr wrap="none" anchor="ctr"/>
          <a:lstStyle/>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b="0">
                <a:solidFill>
                  <a:srgbClr val="000000"/>
                </a:solidFill>
              </a:rPr>
              <a:t>IBM</a:t>
            </a:r>
          </a:p>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b="0">
                <a:solidFill>
                  <a:srgbClr val="000000"/>
                </a:solidFill>
              </a:rPr>
              <a:t>DB2</a:t>
            </a:r>
          </a:p>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b="0">
                <a:solidFill>
                  <a:srgbClr val="000000"/>
                </a:solidFill>
              </a:rPr>
              <a:t>Analytics</a:t>
            </a:r>
          </a:p>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600" b="0">
                <a:solidFill>
                  <a:srgbClr val="000000"/>
                </a:solidFill>
              </a:rPr>
              <a:t>Accelerator</a:t>
            </a:r>
          </a:p>
        </p:txBody>
      </p:sp>
      <p:sp>
        <p:nvSpPr>
          <p:cNvPr id="49172" name="Rectangle 20"/>
          <p:cNvSpPr>
            <a:spLocks noChangeArrowheads="1"/>
          </p:cNvSpPr>
          <p:nvPr/>
        </p:nvSpPr>
        <p:spPr bwMode="auto">
          <a:xfrm>
            <a:off x="785813" y="1057275"/>
            <a:ext cx="3313112" cy="360363"/>
          </a:xfrm>
          <a:prstGeom prst="rect">
            <a:avLst/>
          </a:prstGeom>
          <a:noFill/>
          <a:ln w="9360">
            <a:solidFill>
              <a:srgbClr val="000000"/>
            </a:solidFill>
            <a:round/>
            <a:headEnd/>
            <a:tailEnd/>
          </a:ln>
        </p:spPr>
        <p:txBody>
          <a:bodyPr wrap="none" anchor="ctr" anchorCtr="1"/>
          <a:lstStyle/>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a:solidFill>
                  <a:srgbClr val="000000"/>
                </a:solidFill>
              </a:rPr>
              <a:t>Applications</a:t>
            </a:r>
          </a:p>
        </p:txBody>
      </p:sp>
      <p:sp>
        <p:nvSpPr>
          <p:cNvPr id="49173" name="Rectangle 21"/>
          <p:cNvSpPr>
            <a:spLocks noChangeArrowheads="1"/>
          </p:cNvSpPr>
          <p:nvPr/>
        </p:nvSpPr>
        <p:spPr bwMode="auto">
          <a:xfrm>
            <a:off x="4310063" y="1057275"/>
            <a:ext cx="3316287" cy="360363"/>
          </a:xfrm>
          <a:prstGeom prst="rect">
            <a:avLst/>
          </a:prstGeom>
          <a:noFill/>
          <a:ln w="9360">
            <a:solidFill>
              <a:srgbClr val="000000"/>
            </a:solidFill>
            <a:round/>
            <a:headEnd/>
            <a:tailEnd/>
          </a:ln>
        </p:spPr>
        <p:txBody>
          <a:bodyPr wrap="none" anchor="ctr" anchorCtr="1"/>
          <a:lstStyle/>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0">
                <a:solidFill>
                  <a:srgbClr val="000000"/>
                </a:solidFill>
              </a:rPr>
              <a:t>DBA Tools, z/OS Console</a:t>
            </a:r>
            <a:r>
              <a:rPr lang="de-DE" sz="1600" b="0">
                <a:solidFill>
                  <a:srgbClr val="000000"/>
                </a:solidFill>
              </a:rPr>
              <a:t>, ...</a:t>
            </a:r>
          </a:p>
        </p:txBody>
      </p:sp>
      <p:sp>
        <p:nvSpPr>
          <p:cNvPr id="49174" name="AutoShape 22"/>
          <p:cNvSpPr>
            <a:spLocks noChangeArrowheads="1"/>
          </p:cNvSpPr>
          <p:nvPr/>
        </p:nvSpPr>
        <p:spPr bwMode="auto">
          <a:xfrm>
            <a:off x="3125788" y="3040063"/>
            <a:ext cx="604837" cy="457200"/>
          </a:xfrm>
          <a:prstGeom prst="roundRect">
            <a:avLst>
              <a:gd name="adj" fmla="val 347"/>
            </a:avLst>
          </a:prstGeom>
          <a:noFill/>
          <a:ln w="9525">
            <a:noFill/>
            <a:round/>
            <a:headEnd/>
            <a:tailEnd/>
          </a:ln>
        </p:spPr>
        <p:txBody>
          <a:bodyPr/>
          <a:lstStyle/>
          <a:p>
            <a:pP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400" i="1">
                <a:solidFill>
                  <a:srgbClr val="000000"/>
                </a:solidFill>
              </a:rPr>
              <a:t>. . .</a:t>
            </a:r>
          </a:p>
        </p:txBody>
      </p:sp>
      <p:sp>
        <p:nvSpPr>
          <p:cNvPr id="49175" name="Rectangle 23"/>
          <p:cNvSpPr>
            <a:spLocks noChangeArrowheads="1"/>
          </p:cNvSpPr>
          <p:nvPr/>
        </p:nvSpPr>
        <p:spPr bwMode="auto">
          <a:xfrm>
            <a:off x="4310063" y="1417638"/>
            <a:ext cx="3308350" cy="450850"/>
          </a:xfrm>
          <a:prstGeom prst="rect">
            <a:avLst/>
          </a:prstGeom>
          <a:noFill/>
          <a:ln w="9360">
            <a:solidFill>
              <a:srgbClr val="000000"/>
            </a:solidFill>
            <a:round/>
            <a:headEnd/>
            <a:tailEnd/>
          </a:ln>
        </p:spPr>
        <p:txBody>
          <a:bodyPr wrap="none" anchor="ctr" anchorCtr="1"/>
          <a:lstStyle/>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i="1">
                <a:solidFill>
                  <a:srgbClr val="000000"/>
                </a:solidFill>
              </a:rPr>
              <a:t>Operational Interfaces</a:t>
            </a:r>
          </a:p>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300" b="0" i="1">
                <a:solidFill>
                  <a:srgbClr val="000000"/>
                </a:solidFill>
              </a:rPr>
              <a:t>(e.g. DB2 Commands)</a:t>
            </a:r>
          </a:p>
        </p:txBody>
      </p:sp>
      <p:sp>
        <p:nvSpPr>
          <p:cNvPr id="49176" name="Rectangle 24"/>
          <p:cNvSpPr>
            <a:spLocks noChangeArrowheads="1"/>
          </p:cNvSpPr>
          <p:nvPr/>
        </p:nvSpPr>
        <p:spPr bwMode="auto">
          <a:xfrm>
            <a:off x="785813" y="1414463"/>
            <a:ext cx="3309937" cy="450850"/>
          </a:xfrm>
          <a:prstGeom prst="rect">
            <a:avLst/>
          </a:prstGeom>
          <a:noFill/>
          <a:ln w="9360">
            <a:solidFill>
              <a:srgbClr val="000000"/>
            </a:solidFill>
            <a:round/>
            <a:headEnd/>
            <a:tailEnd/>
          </a:ln>
        </p:spPr>
        <p:txBody>
          <a:bodyPr wrap="none" anchor="ctr" anchorCtr="1"/>
          <a:lstStyle/>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i="1">
                <a:solidFill>
                  <a:srgbClr val="000000"/>
                </a:solidFill>
              </a:rPr>
              <a:t>Application Interfaces</a:t>
            </a:r>
          </a:p>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300" b="0" i="1">
                <a:solidFill>
                  <a:srgbClr val="000000"/>
                </a:solidFill>
              </a:rPr>
              <a:t>(standard SQL dialects)</a:t>
            </a:r>
          </a:p>
        </p:txBody>
      </p:sp>
      <p:sp>
        <p:nvSpPr>
          <p:cNvPr id="49177" name="AutoShape 25"/>
          <p:cNvSpPr>
            <a:spLocks noChangeArrowheads="1"/>
          </p:cNvSpPr>
          <p:nvPr/>
        </p:nvSpPr>
        <p:spPr bwMode="auto">
          <a:xfrm>
            <a:off x="4340225" y="4672013"/>
            <a:ext cx="1368425" cy="696912"/>
          </a:xfrm>
          <a:prstGeom prst="roundRect">
            <a:avLst>
              <a:gd name="adj" fmla="val 227"/>
            </a:avLst>
          </a:prstGeom>
          <a:noFill/>
          <a:ln w="9525">
            <a:noFill/>
            <a:round/>
            <a:headEnd/>
            <a:tailEnd/>
          </a:ln>
        </p:spPr>
        <p:txBody>
          <a:bodyPr/>
          <a:lstStyle/>
          <a:p>
            <a:pPr algn="ctr" defTabSz="449263">
              <a:lnSpc>
                <a:spcPct val="86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a:solidFill>
                  <a:srgbClr val="273C83"/>
                </a:solidFill>
              </a:rPr>
              <a:t>z/OS on System z</a:t>
            </a:r>
          </a:p>
        </p:txBody>
      </p:sp>
      <p:sp>
        <p:nvSpPr>
          <p:cNvPr id="49178" name="AutoShape 26"/>
          <p:cNvSpPr>
            <a:spLocks noChangeArrowheads="1"/>
          </p:cNvSpPr>
          <p:nvPr/>
        </p:nvSpPr>
        <p:spPr bwMode="auto">
          <a:xfrm>
            <a:off x="6156325" y="5875338"/>
            <a:ext cx="1655763" cy="773112"/>
          </a:xfrm>
          <a:prstGeom prst="roundRect">
            <a:avLst>
              <a:gd name="adj" fmla="val 213"/>
            </a:avLst>
          </a:prstGeom>
          <a:noFill/>
          <a:ln w="9525">
            <a:noFill/>
            <a:round/>
            <a:headEnd/>
            <a:tailEnd/>
          </a:ln>
        </p:spPr>
        <p:txBody>
          <a:bodyPr/>
          <a:lstStyle/>
          <a:p>
            <a:pPr algn="ct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chemeClr val="tx1"/>
                </a:solidFill>
              </a:rPr>
              <a:t>PureData System for Analytics</a:t>
            </a:r>
            <a:endParaRPr lang="de-DE">
              <a:solidFill>
                <a:schemeClr val="tx1"/>
              </a:solidFill>
            </a:endParaRPr>
          </a:p>
        </p:txBody>
      </p:sp>
      <p:sp>
        <p:nvSpPr>
          <p:cNvPr id="49179" name="Text Box 27"/>
          <p:cNvSpPr txBox="1">
            <a:spLocks noChangeArrowheads="1"/>
          </p:cNvSpPr>
          <p:nvPr/>
        </p:nvSpPr>
        <p:spPr bwMode="auto">
          <a:xfrm>
            <a:off x="2435225" y="2246313"/>
            <a:ext cx="2652713" cy="427037"/>
          </a:xfrm>
          <a:prstGeom prst="rect">
            <a:avLst/>
          </a:prstGeom>
          <a:solidFill>
            <a:srgbClr val="4B6BAF">
              <a:alpha val="0"/>
            </a:srgbClr>
          </a:solidFill>
          <a:ln w="9525">
            <a:noFill/>
            <a:round/>
            <a:headEnd/>
            <a:tailEnd/>
          </a:ln>
        </p:spPr>
        <p:txBody>
          <a:bodyPr tIns="10800" bIns="10800"/>
          <a:lstStyle/>
          <a:p>
            <a:pPr defTabSz="449263">
              <a:lnSpc>
                <a:spcPct val="11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a:solidFill>
                  <a:schemeClr val="tx1"/>
                </a:solidFill>
              </a:rPr>
              <a:t>DB2 for z/OS</a:t>
            </a:r>
          </a:p>
        </p:txBody>
      </p:sp>
      <p:pic>
        <p:nvPicPr>
          <p:cNvPr id="49180" name="Picture 30" descr="infosphere-bar-mid2"/>
          <p:cNvPicPr>
            <a:picLocks noChangeAspect="1" noChangeArrowheads="1"/>
          </p:cNvPicPr>
          <p:nvPr/>
        </p:nvPicPr>
        <p:blipFill>
          <a:blip r:embed="rId7"/>
          <a:srcRect/>
          <a:stretch>
            <a:fillRect/>
          </a:stretch>
        </p:blipFill>
        <p:spPr bwMode="auto">
          <a:xfrm>
            <a:off x="914400" y="4425950"/>
            <a:ext cx="1720850" cy="931863"/>
          </a:xfrm>
          <a:prstGeom prst="rect">
            <a:avLst/>
          </a:prstGeom>
          <a:noFill/>
          <a:ln w="9525">
            <a:noFill/>
            <a:miter lim="800000"/>
            <a:headEnd/>
            <a:tailEnd/>
          </a:ln>
        </p:spPr>
      </p:pic>
      <p:sp>
        <p:nvSpPr>
          <p:cNvPr id="49181" name="Rectangle 31"/>
          <p:cNvSpPr>
            <a:spLocks noChangeArrowheads="1"/>
          </p:cNvSpPr>
          <p:nvPr/>
        </p:nvSpPr>
        <p:spPr bwMode="auto">
          <a:xfrm>
            <a:off x="903288" y="4487863"/>
            <a:ext cx="1735137" cy="738187"/>
          </a:xfrm>
          <a:prstGeom prst="rect">
            <a:avLst/>
          </a:prstGeom>
          <a:noFill/>
          <a:ln w="9525" algn="ctr">
            <a:noFill/>
            <a:miter lim="800000"/>
            <a:headEnd/>
            <a:tailEnd/>
          </a:ln>
        </p:spPr>
        <p:txBody>
          <a:bodyPr>
            <a:spAutoFit/>
          </a:bodyPr>
          <a:lstStyle/>
          <a:p>
            <a:pPr marL="342900" indent="-342900" algn="ctr">
              <a:buClr>
                <a:schemeClr val="accent2"/>
              </a:buClr>
              <a:buFont typeface="Wingdings" pitchFamily="2" charset="2"/>
              <a:buNone/>
            </a:pPr>
            <a:r>
              <a:rPr lang="de-DE" sz="1400" b="0">
                <a:solidFill>
                  <a:srgbClr val="000000"/>
                </a:solidFill>
                <a:latin typeface="Arial Narrow" pitchFamily="34" charset="0"/>
              </a:rPr>
              <a:t>Superior availability</a:t>
            </a:r>
          </a:p>
          <a:p>
            <a:pPr marL="342900" indent="-342900" algn="ctr">
              <a:buClr>
                <a:schemeClr val="accent2"/>
              </a:buClr>
              <a:buFont typeface="Wingdings" pitchFamily="2" charset="2"/>
              <a:buNone/>
            </a:pPr>
            <a:r>
              <a:rPr lang="de-DE" sz="1400" b="0">
                <a:solidFill>
                  <a:srgbClr val="000000"/>
                </a:solidFill>
                <a:latin typeface="Arial Narrow" pitchFamily="34" charset="0"/>
              </a:rPr>
              <a:t>reliability, security,</a:t>
            </a:r>
          </a:p>
          <a:p>
            <a:pPr marL="342900" indent="-342900" algn="ctr">
              <a:buClr>
                <a:schemeClr val="accent2"/>
              </a:buClr>
              <a:buFont typeface="Wingdings" pitchFamily="2" charset="2"/>
              <a:buNone/>
            </a:pPr>
            <a:r>
              <a:rPr lang="de-DE" sz="1400" b="0">
                <a:solidFill>
                  <a:srgbClr val="000000"/>
                </a:solidFill>
                <a:latin typeface="Arial Narrow" pitchFamily="34" charset="0"/>
              </a:rPr>
              <a:t>Workload management</a:t>
            </a:r>
            <a:endParaRPr lang="en-US" sz="1400" b="0">
              <a:solidFill>
                <a:srgbClr val="000000"/>
              </a:solidFill>
              <a:latin typeface="Arial Narrow" pitchFamily="34" charset="0"/>
            </a:endParaRPr>
          </a:p>
        </p:txBody>
      </p:sp>
      <p:pic>
        <p:nvPicPr>
          <p:cNvPr id="49182" name="Picture 32" descr="infosphere-bar-mid2"/>
          <p:cNvPicPr>
            <a:picLocks noChangeAspect="1" noChangeArrowheads="1"/>
          </p:cNvPicPr>
          <p:nvPr/>
        </p:nvPicPr>
        <p:blipFill>
          <a:blip r:embed="rId7"/>
          <a:srcRect/>
          <a:stretch>
            <a:fillRect/>
          </a:stretch>
        </p:blipFill>
        <p:spPr bwMode="auto">
          <a:xfrm>
            <a:off x="7340600" y="4381500"/>
            <a:ext cx="1527175" cy="931863"/>
          </a:xfrm>
          <a:prstGeom prst="rect">
            <a:avLst/>
          </a:prstGeom>
          <a:noFill/>
          <a:ln w="9525">
            <a:noFill/>
            <a:miter lim="800000"/>
            <a:headEnd/>
            <a:tailEnd/>
          </a:ln>
        </p:spPr>
      </p:pic>
      <p:sp>
        <p:nvSpPr>
          <p:cNvPr id="49183" name="Rectangle 33"/>
          <p:cNvSpPr>
            <a:spLocks noChangeArrowheads="1"/>
          </p:cNvSpPr>
          <p:nvPr/>
        </p:nvSpPr>
        <p:spPr bwMode="auto">
          <a:xfrm>
            <a:off x="7408863" y="4473575"/>
            <a:ext cx="1476375" cy="738188"/>
          </a:xfrm>
          <a:prstGeom prst="rect">
            <a:avLst/>
          </a:prstGeom>
          <a:noFill/>
          <a:ln w="9525" algn="ctr">
            <a:noFill/>
            <a:miter lim="800000"/>
            <a:headEnd/>
            <a:tailEnd/>
          </a:ln>
        </p:spPr>
        <p:txBody>
          <a:bodyPr>
            <a:spAutoFit/>
          </a:bodyPr>
          <a:lstStyle/>
          <a:p>
            <a:pPr algn="ctr">
              <a:buClr>
                <a:schemeClr val="accent2"/>
              </a:buClr>
              <a:buFont typeface="Wingdings" pitchFamily="2" charset="2"/>
              <a:buNone/>
            </a:pPr>
            <a:r>
              <a:rPr lang="de-DE" sz="1400" b="0">
                <a:solidFill>
                  <a:srgbClr val="000000"/>
                </a:solidFill>
                <a:latin typeface="Arial Narrow" pitchFamily="34" charset="0"/>
              </a:rPr>
              <a:t>Superior performance on analytic queries</a:t>
            </a:r>
            <a:endParaRPr lang="en-US" sz="1400" b="0">
              <a:solidFill>
                <a:srgbClr val="000000"/>
              </a:solidFill>
              <a:latin typeface="Arial Narrow" pitchFamily="34" charset="0"/>
            </a:endParaRPr>
          </a:p>
        </p:txBody>
      </p:sp>
      <p:pic>
        <p:nvPicPr>
          <p:cNvPr id="49184" name="Picture 19" descr="PureData angle.png"/>
          <p:cNvPicPr>
            <a:picLocks noChangeAspect="1"/>
          </p:cNvPicPr>
          <p:nvPr/>
        </p:nvPicPr>
        <p:blipFill>
          <a:blip r:embed="rId8"/>
          <a:srcRect/>
          <a:stretch>
            <a:fillRect/>
          </a:stretch>
        </p:blipFill>
        <p:spPr bwMode="auto">
          <a:xfrm>
            <a:off x="6542088" y="4357688"/>
            <a:ext cx="784225" cy="1566862"/>
          </a:xfrm>
          <a:prstGeom prst="rect">
            <a:avLst/>
          </a:prstGeom>
          <a:noFill/>
          <a:ln w="9525">
            <a:noFill/>
            <a:miter lim="800000"/>
            <a:headEnd/>
            <a:tailEnd/>
          </a:ln>
        </p:spPr>
      </p:pic>
      <p:pic>
        <p:nvPicPr>
          <p:cNvPr id="49185" name="Picture 25" descr="Right side EC12.png"/>
          <p:cNvPicPr>
            <a:picLocks noChangeAspect="1"/>
          </p:cNvPicPr>
          <p:nvPr/>
        </p:nvPicPr>
        <p:blipFill>
          <a:blip r:embed="rId9"/>
          <a:srcRect/>
          <a:stretch>
            <a:fillRect/>
          </a:stretch>
        </p:blipFill>
        <p:spPr bwMode="auto">
          <a:xfrm>
            <a:off x="2784475" y="4191000"/>
            <a:ext cx="1720850" cy="2225675"/>
          </a:xfrm>
          <a:prstGeom prst="rect">
            <a:avLst/>
          </a:prstGeom>
          <a:noFill/>
          <a:ln w="9525">
            <a:noFill/>
            <a:miter lim="800000"/>
            <a:headEnd/>
            <a:tailEnd/>
          </a:ln>
        </p:spPr>
      </p:pic>
      <p:sp>
        <p:nvSpPr>
          <p:cNvPr id="36" name="TextBox 35"/>
          <p:cNvSpPr txBox="1"/>
          <p:nvPr/>
        </p:nvSpPr>
        <p:spPr>
          <a:xfrm>
            <a:off x="2364185" y="6479165"/>
            <a:ext cx="3891756" cy="338554"/>
          </a:xfrm>
          <a:prstGeom prst="rect">
            <a:avLst/>
          </a:prstGeom>
          <a:solidFill>
            <a:schemeClr val="accent3">
              <a:lumMod val="95000"/>
            </a:schemeClr>
          </a:solidFill>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a:t>DB2 Analytics </a:t>
            </a:r>
            <a:r>
              <a:rPr lang="en-US" sz="1600" dirty="0"/>
              <a:t>Accelerator Loader</a:t>
            </a:r>
            <a:endParaRPr lang="en-US" sz="1600" dirty="0"/>
          </a:p>
        </p:txBody>
      </p:sp>
      <p:cxnSp>
        <p:nvCxnSpPr>
          <p:cNvPr id="6" name="Straight Arrow Connector 5"/>
          <p:cNvCxnSpPr>
            <a:cxnSpLocks noChangeShapeType="1"/>
          </p:cNvCxnSpPr>
          <p:nvPr/>
        </p:nvCxnSpPr>
        <p:spPr bwMode="auto">
          <a:xfrm flipV="1">
            <a:off x="5411788" y="5021263"/>
            <a:ext cx="1147762" cy="1179512"/>
          </a:xfrm>
          <a:prstGeom prst="straightConnector1">
            <a:avLst/>
          </a:prstGeom>
          <a:noFill/>
          <a:ln w="9525" algn="ctr">
            <a:solidFill>
              <a:schemeClr val="tx1"/>
            </a:solidFill>
            <a:round/>
            <a:headEnd/>
            <a:tailEnd type="arrow" w="med" len="med"/>
          </a:ln>
        </p:spPr>
      </p:cxnSp>
      <p:cxnSp>
        <p:nvCxnSpPr>
          <p:cNvPr id="49" name="Straight Arrow Connector 48"/>
          <p:cNvCxnSpPr>
            <a:cxnSpLocks noChangeShapeType="1"/>
          </p:cNvCxnSpPr>
          <p:nvPr/>
        </p:nvCxnSpPr>
        <p:spPr bwMode="auto">
          <a:xfrm flipH="1" flipV="1">
            <a:off x="4505325" y="5141913"/>
            <a:ext cx="906463" cy="1041400"/>
          </a:xfrm>
          <a:prstGeom prst="straightConnector1">
            <a:avLst/>
          </a:prstGeom>
          <a:noFill/>
          <a:ln w="9525" algn="ctr">
            <a:solidFill>
              <a:schemeClr val="tx1"/>
            </a:solidFill>
            <a:round/>
            <a:headEnd/>
            <a:tailEnd type="arrow" w="med" len="med"/>
          </a:ln>
        </p:spPr>
      </p:cxnSp>
      <p:cxnSp>
        <p:nvCxnSpPr>
          <p:cNvPr id="53" name="Straight Arrow Connector 52"/>
          <p:cNvCxnSpPr>
            <a:cxnSpLocks noChangeShapeType="1"/>
          </p:cNvCxnSpPr>
          <p:nvPr/>
        </p:nvCxnSpPr>
        <p:spPr bwMode="auto">
          <a:xfrm flipV="1">
            <a:off x="4505325" y="4473575"/>
            <a:ext cx="2036763" cy="9525"/>
          </a:xfrm>
          <a:prstGeom prst="straightConnector1">
            <a:avLst/>
          </a:prstGeom>
          <a:noFill/>
          <a:ln w="9525" algn="ctr">
            <a:solidFill>
              <a:schemeClr val="tx1"/>
            </a:solidFill>
            <a:round/>
            <a:headEnd/>
            <a:tailEnd type="arrow" w="med" len="med"/>
          </a:ln>
        </p:spPr>
      </p:cxnSp>
      <p:sp>
        <p:nvSpPr>
          <p:cNvPr id="57" name="TextBox 56"/>
          <p:cNvSpPr txBox="1"/>
          <p:nvPr/>
        </p:nvSpPr>
        <p:spPr>
          <a:xfrm>
            <a:off x="4505325" y="4181475"/>
            <a:ext cx="1841500" cy="27622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200" dirty="0"/>
              <a:t>Consistent Load</a:t>
            </a:r>
            <a:endParaRPr lang="en-US" sz="1200" dirty="0"/>
          </a:p>
        </p:txBody>
      </p:sp>
      <p:sp>
        <p:nvSpPr>
          <p:cNvPr id="58" name="TextBox 57"/>
          <p:cNvSpPr txBox="1"/>
          <p:nvPr/>
        </p:nvSpPr>
        <p:spPr>
          <a:xfrm>
            <a:off x="4383088" y="6175375"/>
            <a:ext cx="1841500" cy="276225"/>
          </a:xfrm>
          <a:prstGeom prst="rect">
            <a:avLst/>
          </a:prstGeom>
          <a:noFill/>
          <a:ln w="3175">
            <a:solidFill>
              <a:schemeClr val="tx1"/>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200" dirty="0"/>
              <a:t>Dual Load</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100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2"/>
          <p:cNvSpPr txBox="1">
            <a:spLocks noGrp="1" noChangeArrowheads="1"/>
          </p:cNvSpPr>
          <p:nvPr/>
        </p:nvSpPr>
        <p:spPr bwMode="black">
          <a:xfrm>
            <a:off x="153988" y="6500813"/>
            <a:ext cx="1006475" cy="320675"/>
          </a:xfrm>
          <a:prstGeom prst="rect">
            <a:avLst/>
          </a:prstGeom>
          <a:noFill/>
          <a:ln w="9525">
            <a:noFill/>
            <a:miter lim="800000"/>
            <a:headEnd/>
            <a:tailEnd/>
          </a:ln>
        </p:spPr>
        <p:txBody>
          <a:bodyPr lIns="92075" tIns="46038" rIns="92075" bIns="46038"/>
          <a:lstStyle/>
          <a:p>
            <a:fld id="{7E1975B0-0FA8-432D-9C33-AF7A07444F71}" type="slidenum">
              <a:rPr lang="en-US" altLang="en-US" sz="1400">
                <a:solidFill>
                  <a:schemeClr val="tx1"/>
                </a:solidFill>
              </a:rPr>
              <a:pPr/>
              <a:t>40</a:t>
            </a:fld>
            <a:endParaRPr lang="en-US" altLang="en-US" sz="1400">
              <a:solidFill>
                <a:schemeClr val="tx1"/>
              </a:solidFill>
            </a:endParaRPr>
          </a:p>
        </p:txBody>
      </p:sp>
      <p:sp>
        <p:nvSpPr>
          <p:cNvPr id="105474" name="Rectangle 19"/>
          <p:cNvSpPr>
            <a:spLocks noGrp="1" noChangeArrowheads="1"/>
          </p:cNvSpPr>
          <p:nvPr>
            <p:ph type="title" idx="4294967295"/>
          </p:nvPr>
        </p:nvSpPr>
        <p:spPr/>
        <p:txBody>
          <a:bodyPr anchor="t"/>
          <a:lstStyle/>
          <a:p>
            <a:pPr eaLnBrk="1" hangingPunct="1"/>
            <a:r>
              <a:rPr lang="en-US" altLang="en-US" smtClean="0"/>
              <a:t>DB2 Accelerator Analytics Loader for z/OS</a:t>
            </a:r>
          </a:p>
        </p:txBody>
      </p:sp>
      <p:sp>
        <p:nvSpPr>
          <p:cNvPr id="105475" name="Rectangle 20"/>
          <p:cNvSpPr>
            <a:spLocks noGrp="1" noChangeArrowheads="1"/>
          </p:cNvSpPr>
          <p:nvPr>
            <p:ph idx="4294967295"/>
          </p:nvPr>
        </p:nvSpPr>
        <p:spPr>
          <a:xfrm>
            <a:off x="153988" y="1490663"/>
            <a:ext cx="8610600" cy="5038725"/>
          </a:xfrm>
        </p:spPr>
        <p:txBody>
          <a:bodyPr/>
          <a:lstStyle/>
          <a:p>
            <a:pPr eaLnBrk="1" hangingPunct="1">
              <a:lnSpc>
                <a:spcPct val="80000"/>
              </a:lnSpc>
            </a:pPr>
            <a:r>
              <a:rPr lang="en-US" altLang="en-US" sz="1800" smtClean="0"/>
              <a:t>Requirements: </a:t>
            </a:r>
          </a:p>
          <a:p>
            <a:pPr eaLnBrk="1" hangingPunct="1">
              <a:lnSpc>
                <a:spcPct val="80000"/>
              </a:lnSpc>
            </a:pPr>
            <a:r>
              <a:rPr lang="en-US" sz="1800" smtClean="0"/>
              <a:t>Hardware: IBM System z196 or later</a:t>
            </a:r>
          </a:p>
          <a:p>
            <a:pPr eaLnBrk="1" hangingPunct="1">
              <a:lnSpc>
                <a:spcPct val="80000"/>
              </a:lnSpc>
            </a:pPr>
            <a:r>
              <a:rPr lang="en-US" sz="1800" smtClean="0"/>
              <a:t>Software:</a:t>
            </a:r>
          </a:p>
          <a:p>
            <a:pPr lvl="1" eaLnBrk="1" hangingPunct="1">
              <a:lnSpc>
                <a:spcPct val="80000"/>
              </a:lnSpc>
            </a:pPr>
            <a:r>
              <a:rPr lang="en-US" sz="1600" smtClean="0"/>
              <a:t>Current maintenance for IBM DB2 Accelerator Loader</a:t>
            </a:r>
          </a:p>
          <a:p>
            <a:pPr lvl="1" eaLnBrk="1" hangingPunct="1">
              <a:lnSpc>
                <a:spcPct val="80000"/>
              </a:lnSpc>
            </a:pPr>
            <a:r>
              <a:rPr lang="en-US" sz="1600" smtClean="0"/>
              <a:t>IBM DB2 Analytics Accelerator V3.01 with PTF3 or higher</a:t>
            </a:r>
          </a:p>
          <a:p>
            <a:pPr lvl="1" eaLnBrk="1" hangingPunct="1">
              <a:lnSpc>
                <a:spcPct val="80000"/>
              </a:lnSpc>
            </a:pPr>
            <a:r>
              <a:rPr lang="en-US" sz="1600" smtClean="0"/>
              <a:t>IBM z/OS V01.12.00 or higher</a:t>
            </a:r>
          </a:p>
          <a:p>
            <a:pPr lvl="1" eaLnBrk="1" hangingPunct="1">
              <a:lnSpc>
                <a:spcPct val="80000"/>
              </a:lnSpc>
            </a:pPr>
            <a:r>
              <a:rPr lang="en-US" sz="1600" smtClean="0"/>
              <a:t>ISPF V4</a:t>
            </a:r>
          </a:p>
          <a:p>
            <a:pPr lvl="1" eaLnBrk="1" hangingPunct="1">
              <a:lnSpc>
                <a:spcPct val="80000"/>
              </a:lnSpc>
            </a:pPr>
            <a:r>
              <a:rPr lang="pt-BR" sz="1600" smtClean="0"/>
              <a:t>IBM SMP/E for z/OS V03.05.00</a:t>
            </a:r>
          </a:p>
          <a:p>
            <a:pPr lvl="1" eaLnBrk="1" hangingPunct="1">
              <a:lnSpc>
                <a:spcPct val="80000"/>
              </a:lnSpc>
            </a:pPr>
            <a:r>
              <a:rPr lang="en-US" sz="1600" smtClean="0"/>
              <a:t>DB2 Utilities Suite for z/OS V10.01.00</a:t>
            </a:r>
          </a:p>
          <a:p>
            <a:pPr lvl="1" eaLnBrk="1" hangingPunct="1">
              <a:lnSpc>
                <a:spcPct val="80000"/>
              </a:lnSpc>
            </a:pPr>
            <a:r>
              <a:rPr lang="en-US" sz="1600" smtClean="0">
                <a:solidFill>
                  <a:srgbClr val="FF0000"/>
                </a:solidFill>
              </a:rPr>
              <a:t>DB2 V10.01.00 or higher</a:t>
            </a:r>
          </a:p>
          <a:p>
            <a:pPr lvl="2" eaLnBrk="1" hangingPunct="1">
              <a:lnSpc>
                <a:spcPct val="80000"/>
              </a:lnSpc>
            </a:pPr>
            <a:r>
              <a:rPr lang="en-US" sz="1600" smtClean="0">
                <a:solidFill>
                  <a:srgbClr val="FF0000"/>
                </a:solidFill>
              </a:rPr>
              <a:t>THREE PTFs required: fix issues with DB2 trace modules</a:t>
            </a:r>
          </a:p>
          <a:p>
            <a:pPr lvl="3" eaLnBrk="1" hangingPunct="1">
              <a:lnSpc>
                <a:spcPct val="80000"/>
              </a:lnSpc>
            </a:pPr>
            <a:r>
              <a:rPr lang="en-US" sz="1600" smtClean="0">
                <a:solidFill>
                  <a:srgbClr val="FF0000"/>
                </a:solidFill>
              </a:rPr>
              <a:t>	PM95731, PM95478, PM97729</a:t>
            </a:r>
          </a:p>
          <a:p>
            <a:pPr lvl="2" eaLnBrk="1" hangingPunct="1">
              <a:lnSpc>
                <a:spcPct val="80000"/>
              </a:lnSpc>
            </a:pPr>
            <a:r>
              <a:rPr lang="en-US" sz="1600" smtClean="0">
                <a:solidFill>
                  <a:srgbClr val="FF0000"/>
                </a:solidFill>
              </a:rPr>
              <a:t>Two DB2 APARs needed as pre--req’s for Partition Parallelism</a:t>
            </a:r>
          </a:p>
          <a:p>
            <a:pPr lvl="3" eaLnBrk="1" hangingPunct="1">
              <a:lnSpc>
                <a:spcPct val="80000"/>
              </a:lnSpc>
            </a:pPr>
            <a:r>
              <a:rPr lang="en-US" sz="1600" smtClean="0">
                <a:solidFill>
                  <a:srgbClr val="FF0000"/>
                </a:solidFill>
              </a:rPr>
              <a:t>PI10162, PI09425</a:t>
            </a:r>
          </a:p>
          <a:p>
            <a:pPr lvl="1" eaLnBrk="1" hangingPunct="1">
              <a:lnSpc>
                <a:spcPct val="80000"/>
              </a:lnSpc>
            </a:pPr>
            <a:r>
              <a:rPr lang="en-US" sz="1600" smtClean="0"/>
              <a:t>IBM Tools Base for z/OS V01.02.00</a:t>
            </a:r>
          </a:p>
          <a:p>
            <a:pPr lvl="1" eaLnBrk="1" hangingPunct="1">
              <a:lnSpc>
                <a:spcPct val="80000"/>
              </a:lnSpc>
            </a:pPr>
            <a:r>
              <a:rPr lang="pt-BR" sz="1600" smtClean="0"/>
              <a:t>IBM DB2 Common Code for z/OS (FEC) V1R3</a:t>
            </a:r>
          </a:p>
          <a:p>
            <a:pPr eaLnBrk="1" hangingPunct="1">
              <a:lnSpc>
                <a:spcPct val="80000"/>
              </a:lnSpc>
            </a:pPr>
            <a:r>
              <a:rPr lang="pt-BR" sz="1800" smtClean="0"/>
              <a:t>TSO/E  environment requirement: Minimum region size 30000</a:t>
            </a:r>
            <a:endParaRPr lang="en-US" altLang="en-US" sz="18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6"/>
          <p:cNvSpPr>
            <a:spLocks noGrp="1" noChangeArrowheads="1"/>
          </p:cNvSpPr>
          <p:nvPr>
            <p:ph type="title" idx="4294967295"/>
          </p:nvPr>
        </p:nvSpPr>
        <p:spPr/>
        <p:txBody>
          <a:bodyPr anchor="t"/>
          <a:lstStyle/>
          <a:p>
            <a:pPr eaLnBrk="1" hangingPunct="1"/>
            <a:r>
              <a:rPr lang="en-US" smtClean="0"/>
              <a:t>Summary</a:t>
            </a:r>
            <a:endParaRPr lang="de-DE" smtClean="0"/>
          </a:p>
        </p:txBody>
      </p:sp>
      <p:sp>
        <p:nvSpPr>
          <p:cNvPr id="107522" name="Rectangle 3"/>
          <p:cNvSpPr txBox="1">
            <a:spLocks noChangeArrowheads="1"/>
          </p:cNvSpPr>
          <p:nvPr/>
        </p:nvSpPr>
        <p:spPr bwMode="auto">
          <a:xfrm>
            <a:off x="177800" y="1268413"/>
            <a:ext cx="8610600" cy="5410200"/>
          </a:xfrm>
          <a:prstGeom prst="rect">
            <a:avLst/>
          </a:prstGeom>
          <a:noFill/>
          <a:ln w="9525">
            <a:noFill/>
            <a:miter lim="800000"/>
            <a:headEnd/>
            <a:tailEnd/>
          </a:ln>
        </p:spPr>
        <p:txBody>
          <a:bodyPr lIns="92075" tIns="46038" rIns="92075" bIns="46038"/>
          <a:lstStyle/>
          <a:p>
            <a:pPr marL="228600" indent="-228600">
              <a:spcBef>
                <a:spcPct val="35000"/>
              </a:spcBef>
              <a:spcAft>
                <a:spcPct val="15000"/>
              </a:spcAft>
              <a:buClr>
                <a:schemeClr val="tx1"/>
              </a:buClr>
              <a:buFont typeface="Wingdings" pitchFamily="2" charset="2"/>
              <a:buChar char="§"/>
            </a:pPr>
            <a:r>
              <a:rPr lang="en-US" sz="2400">
                <a:solidFill>
                  <a:schemeClr val="tx1"/>
                </a:solidFill>
              </a:rPr>
              <a:t>DB2 Analytics Accelerator Loader </a:t>
            </a:r>
          </a:p>
          <a:p>
            <a:pPr marL="566738" lvl="1" indent="-223838">
              <a:spcBef>
                <a:spcPct val="35000"/>
              </a:spcBef>
              <a:spcAft>
                <a:spcPct val="15000"/>
              </a:spcAft>
              <a:buClr>
                <a:schemeClr val="tx1"/>
              </a:buClr>
              <a:buFont typeface="Wingdings" pitchFamily="2" charset="2"/>
              <a:buChar char="§"/>
            </a:pPr>
            <a:r>
              <a:rPr lang="en-US" sz="2200" b="0">
                <a:solidFill>
                  <a:schemeClr val="tx1"/>
                </a:solidFill>
              </a:rPr>
              <a:t>Improves business availability</a:t>
            </a:r>
          </a:p>
          <a:p>
            <a:pPr marL="566738" lvl="1" indent="-223838">
              <a:spcBef>
                <a:spcPct val="35000"/>
              </a:spcBef>
              <a:spcAft>
                <a:spcPct val="15000"/>
              </a:spcAft>
              <a:buClr>
                <a:schemeClr val="tx1"/>
              </a:buClr>
              <a:buFont typeface="Wingdings" pitchFamily="2" charset="2"/>
              <a:buChar char="§"/>
            </a:pPr>
            <a:r>
              <a:rPr lang="en-US" sz="2200" b="0">
                <a:solidFill>
                  <a:schemeClr val="tx1"/>
                </a:solidFill>
              </a:rPr>
              <a:t>Helps facilitate greater Accelerator usage</a:t>
            </a:r>
          </a:p>
          <a:p>
            <a:pPr marL="566738" lvl="1" indent="-223838">
              <a:spcBef>
                <a:spcPct val="35000"/>
              </a:spcBef>
              <a:spcAft>
                <a:spcPct val="15000"/>
              </a:spcAft>
              <a:buClr>
                <a:schemeClr val="tx1"/>
              </a:buClr>
              <a:buFont typeface="Wingdings" pitchFamily="2" charset="2"/>
              <a:buChar char="§"/>
            </a:pPr>
            <a:r>
              <a:rPr lang="en-US" sz="2200" b="0">
                <a:solidFill>
                  <a:schemeClr val="tx1"/>
                </a:solidFill>
              </a:rPr>
              <a:t>Reduces cost of loading data into Accelerator</a:t>
            </a:r>
          </a:p>
          <a:p>
            <a:pPr marL="863600" lvl="2" indent="-182563">
              <a:spcBef>
                <a:spcPct val="35000"/>
              </a:spcBef>
              <a:spcAft>
                <a:spcPct val="15000"/>
              </a:spcAft>
              <a:buClr>
                <a:schemeClr val="tx1"/>
              </a:buClr>
              <a:buFont typeface="Wingdings" pitchFamily="2" charset="2"/>
              <a:buChar char="§"/>
            </a:pPr>
            <a:r>
              <a:rPr lang="en-US" sz="2000" b="0">
                <a:solidFill>
                  <a:schemeClr val="tx1"/>
                </a:solidFill>
              </a:rPr>
              <a:t>Reduces CPU by exploiting zIIP</a:t>
            </a:r>
          </a:p>
          <a:p>
            <a:pPr marL="863600" lvl="2" indent="-182563">
              <a:spcBef>
                <a:spcPct val="35000"/>
              </a:spcBef>
              <a:spcAft>
                <a:spcPct val="15000"/>
              </a:spcAft>
              <a:buClr>
                <a:schemeClr val="tx1"/>
              </a:buClr>
              <a:buFont typeface="Wingdings" pitchFamily="2" charset="2"/>
              <a:buChar char="§"/>
            </a:pPr>
            <a:r>
              <a:rPr lang="en-US" sz="2000" b="0">
                <a:solidFill>
                  <a:schemeClr val="tx1"/>
                </a:solidFill>
              </a:rPr>
              <a:t>Loads to the Accelerator and DB2 in parallel</a:t>
            </a:r>
          </a:p>
          <a:p>
            <a:pPr marL="863600" lvl="2" indent="-182563">
              <a:spcBef>
                <a:spcPct val="35000"/>
              </a:spcBef>
              <a:spcAft>
                <a:spcPct val="15000"/>
              </a:spcAft>
              <a:buClr>
                <a:schemeClr val="tx1"/>
              </a:buClr>
              <a:buFont typeface="Wingdings" pitchFamily="2" charset="2"/>
              <a:buChar char="§"/>
            </a:pPr>
            <a:r>
              <a:rPr lang="en-US" sz="2000" b="0">
                <a:solidFill>
                  <a:schemeClr val="tx1"/>
                </a:solidFill>
              </a:rPr>
              <a:t>Reduces DASD requirements</a:t>
            </a:r>
          </a:p>
          <a:p>
            <a:pPr marL="566738" lvl="1" indent="-223838">
              <a:spcBef>
                <a:spcPct val="35000"/>
              </a:spcBef>
              <a:spcAft>
                <a:spcPct val="15000"/>
              </a:spcAft>
              <a:buClr>
                <a:schemeClr val="tx1"/>
              </a:buClr>
              <a:buFont typeface="Wingdings" pitchFamily="2" charset="2"/>
              <a:buChar char="§"/>
            </a:pPr>
            <a:r>
              <a:rPr lang="en-US" sz="2200" b="0">
                <a:solidFill>
                  <a:schemeClr val="tx1"/>
                </a:solidFill>
              </a:rPr>
              <a:t>Simplifies the process of loading data to the  Accelerator</a:t>
            </a:r>
          </a:p>
          <a:p>
            <a:pPr marL="566738" lvl="1" indent="-223838">
              <a:spcBef>
                <a:spcPct val="25000"/>
              </a:spcBef>
              <a:spcAft>
                <a:spcPct val="15000"/>
              </a:spcAft>
              <a:buClr>
                <a:schemeClr val="tx1"/>
              </a:buClr>
              <a:buFont typeface="Arial" charset="0"/>
              <a:buChar char="–"/>
            </a:pPr>
            <a:endParaRPr lang="en-US" sz="2200" b="0">
              <a:solidFill>
                <a:schemeClr val="tx1"/>
              </a:solidFill>
            </a:endParaRPr>
          </a:p>
          <a:p>
            <a:pPr marL="566738" lvl="1" indent="-223838">
              <a:spcBef>
                <a:spcPct val="25000"/>
              </a:spcBef>
              <a:spcAft>
                <a:spcPct val="15000"/>
              </a:spcAft>
              <a:buClr>
                <a:schemeClr val="tx1"/>
              </a:buClr>
              <a:buFont typeface="Arial" charset="0"/>
              <a:buChar char="–"/>
            </a:pPr>
            <a:endParaRPr lang="en-US" sz="2200" b="0">
              <a:solidFill>
                <a:schemeClr val="tx1"/>
              </a:solidFill>
            </a:endParaRPr>
          </a:p>
          <a:p>
            <a:pPr marL="566738" lvl="1" indent="-223838">
              <a:spcBef>
                <a:spcPct val="25000"/>
              </a:spcBef>
              <a:spcAft>
                <a:spcPct val="15000"/>
              </a:spcAft>
              <a:buClr>
                <a:schemeClr val="tx1"/>
              </a:buClr>
              <a:buFont typeface="Arial" charset="0"/>
              <a:buChar char="–"/>
            </a:pPr>
            <a:endParaRPr lang="en-US" sz="2200" b="0">
              <a:solidFill>
                <a:schemeClr val="tx1"/>
              </a:solidFill>
            </a:endParaRPr>
          </a:p>
          <a:p>
            <a:pPr marL="566738" lvl="1" indent="-223838">
              <a:spcBef>
                <a:spcPct val="25000"/>
              </a:spcBef>
              <a:spcAft>
                <a:spcPct val="15000"/>
              </a:spcAft>
              <a:buClr>
                <a:schemeClr val="tx1"/>
              </a:buClr>
              <a:buFont typeface="Arial" charset="0"/>
              <a:buChar char="–"/>
            </a:pPr>
            <a:endParaRPr lang="en-US" sz="2200" b="0">
              <a:solidFill>
                <a:schemeClr val="tx1"/>
              </a:solidFill>
            </a:endParaRPr>
          </a:p>
          <a:p>
            <a:pPr marL="863600" lvl="2" indent="-182563">
              <a:spcBef>
                <a:spcPct val="20000"/>
              </a:spcBef>
              <a:buClr>
                <a:schemeClr val="tx1"/>
              </a:buClr>
              <a:buFontTx/>
              <a:buChar char="•"/>
            </a:pPr>
            <a:endParaRPr lang="en-US" sz="2000" b="0">
              <a:solidFill>
                <a:schemeClr val="tx1"/>
              </a:solidFill>
            </a:endParaRPr>
          </a:p>
          <a:p>
            <a:pPr marL="863600" lvl="2" indent="-182563">
              <a:spcBef>
                <a:spcPct val="20000"/>
              </a:spcBef>
              <a:buClr>
                <a:schemeClr val="tx1"/>
              </a:buClr>
              <a:buFontTx/>
              <a:buChar char="•"/>
            </a:pPr>
            <a:endParaRPr lang="en-US" sz="2000" b="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8"/>
          <p:cNvSpPr>
            <a:spLocks noGrp="1"/>
          </p:cNvSpPr>
          <p:nvPr>
            <p:ph type="title"/>
          </p:nvPr>
        </p:nvSpPr>
        <p:spPr>
          <a:xfrm>
            <a:off x="212725" y="385763"/>
            <a:ext cx="7750175" cy="769937"/>
          </a:xfrm>
        </p:spPr>
        <p:txBody>
          <a:bodyPr/>
          <a:lstStyle/>
          <a:p>
            <a:r>
              <a:rPr lang="en-US" altLang="en-US" smtClean="0"/>
              <a:t>Questions</a:t>
            </a:r>
          </a:p>
        </p:txBody>
      </p:sp>
      <p:sp>
        <p:nvSpPr>
          <p:cNvPr id="109570" name="Rectangle 9"/>
          <p:cNvSpPr>
            <a:spLocks noGrp="1" noChangeArrowheads="1"/>
          </p:cNvSpPr>
          <p:nvPr>
            <p:ph type="sldNum" sz="quarter" idx="13"/>
          </p:nvPr>
        </p:nvSpPr>
        <p:spPr bwMode="auto">
          <a:noFill/>
          <a:ln>
            <a:miter lim="800000"/>
            <a:headEnd/>
            <a:tailEnd/>
          </a:ln>
        </p:spPr>
        <p:txBody>
          <a:bodyPr lIns="91440" tIns="45720" rIns="91440" bIns="45720"/>
          <a:lstStyle/>
          <a:p>
            <a:pPr eaLnBrk="0" hangingPunct="0"/>
            <a:fld id="{248AACFA-F5BC-494E-8BC4-3A188E90346C}" type="slidenum">
              <a:rPr lang="en-US" altLang="en-US" sz="1400" smtClean="0">
                <a:ea typeface="MS PGothic" pitchFamily="34" charset="-128"/>
              </a:rPr>
              <a:pPr eaLnBrk="0" hangingPunct="0"/>
              <a:t>42</a:t>
            </a:fld>
            <a:endParaRPr lang="en-US" altLang="en-US" sz="1400" smtClean="0">
              <a:ea typeface="MS PGothic" pitchFamily="34" charset="-128"/>
            </a:endParaRPr>
          </a:p>
        </p:txBody>
      </p:sp>
      <p:sp>
        <p:nvSpPr>
          <p:cNvPr id="6" name="WordArt 4"/>
          <p:cNvSpPr>
            <a:spLocks noChangeArrowheads="1" noChangeShapeType="1" noTextEdit="1"/>
          </p:cNvSpPr>
          <p:nvPr/>
        </p:nvSpPr>
        <p:spPr bwMode="auto">
          <a:xfrm>
            <a:off x="471488" y="1155700"/>
            <a:ext cx="8064500" cy="5702300"/>
          </a:xfrm>
          <a:prstGeom prst="rect">
            <a:avLst/>
          </a:prstGeom>
        </p:spPr>
        <p:txBody>
          <a:bodyPr wrap="none" fromWordArt="1">
            <a:prstTxWarp prst="textFadeUp">
              <a:avLst>
                <a:gd name="adj" fmla="val 9991"/>
              </a:avLst>
            </a:prstTxWarp>
          </a:bodyPr>
          <a:lstStyle/>
          <a:p>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ThankYou_Graphic_White"/>
          <p:cNvPicPr>
            <a:picLocks noChangeAspect="1" noChangeArrowheads="1"/>
          </p:cNvPicPr>
          <p:nvPr/>
        </p:nvPicPr>
        <p:blipFill>
          <a:blip r:embed="rId3"/>
          <a:srcRect/>
          <a:stretch>
            <a:fillRect/>
          </a:stretch>
        </p:blipFill>
        <p:spPr bwMode="auto">
          <a:xfrm>
            <a:off x="2051050" y="973138"/>
            <a:ext cx="5557838" cy="35845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2"/>
          <p:cNvSpPr>
            <a:spLocks noGrp="1" noChangeArrowheads="1"/>
          </p:cNvSpPr>
          <p:nvPr>
            <p:ph idx="1"/>
          </p:nvPr>
        </p:nvSpPr>
        <p:spPr>
          <a:xfrm>
            <a:off x="323850" y="1309688"/>
            <a:ext cx="7142163" cy="5354637"/>
          </a:xfrm>
        </p:spPr>
        <p:txBody>
          <a:bodyPr/>
          <a:lstStyle/>
          <a:p>
            <a:pPr>
              <a:defRPr/>
            </a:pPr>
            <a:r>
              <a:rPr lang="de-DE" sz="2000" dirty="0" smtClean="0"/>
              <a:t>How many customers currently have an accelerator?</a:t>
            </a:r>
          </a:p>
          <a:p>
            <a:pPr lvl="1">
              <a:defRPr/>
            </a:pPr>
            <a:r>
              <a:rPr lang="de-DE" sz="1800" dirty="0" smtClean="0"/>
              <a:t>How many accelerators?</a:t>
            </a:r>
          </a:p>
          <a:p>
            <a:pPr lvl="1">
              <a:defRPr/>
            </a:pPr>
            <a:r>
              <a:rPr lang="de-DE" sz="1800" dirty="0" smtClean="0"/>
              <a:t>What Version are you running 3.1? 4.1?</a:t>
            </a:r>
          </a:p>
          <a:p>
            <a:pPr lvl="1">
              <a:defRPr/>
            </a:pPr>
            <a:r>
              <a:rPr lang="de-DE" sz="1800" dirty="0" smtClean="0"/>
              <a:t>How are they used today?</a:t>
            </a:r>
          </a:p>
          <a:p>
            <a:pPr lvl="2">
              <a:defRPr/>
            </a:pPr>
            <a:r>
              <a:rPr lang="de-DE" sz="1600" dirty="0" smtClean="0"/>
              <a:t>Accelerate production/OLTP queries?</a:t>
            </a:r>
          </a:p>
          <a:p>
            <a:pPr lvl="2">
              <a:defRPr/>
            </a:pPr>
            <a:r>
              <a:rPr lang="de-DE" sz="1600" dirty="0" smtClean="0"/>
              <a:t>Operational Data Store (ODS)</a:t>
            </a:r>
          </a:p>
          <a:p>
            <a:pPr lvl="2">
              <a:defRPr/>
            </a:pPr>
            <a:r>
              <a:rPr lang="de-DE" sz="1600" dirty="0" smtClean="0"/>
              <a:t>Building data warehouse?</a:t>
            </a:r>
          </a:p>
          <a:p>
            <a:pPr lvl="1">
              <a:defRPr/>
            </a:pPr>
            <a:r>
              <a:rPr lang="de-DE" sz="1800" dirty="0" smtClean="0"/>
              <a:t>Pain </a:t>
            </a:r>
            <a:r>
              <a:rPr lang="de-DE" sz="1800" dirty="0"/>
              <a:t>points?</a:t>
            </a:r>
          </a:p>
          <a:p>
            <a:pPr lvl="1">
              <a:defRPr/>
            </a:pPr>
            <a:r>
              <a:rPr lang="de-DE" sz="1800" dirty="0"/>
              <a:t>Future accelerator projects? </a:t>
            </a:r>
            <a:endParaRPr lang="de-DE" sz="1800" dirty="0">
              <a:solidFill>
                <a:schemeClr val="accent1">
                  <a:lumMod val="50000"/>
                </a:schemeClr>
              </a:solidFill>
            </a:endParaRPr>
          </a:p>
          <a:p>
            <a:pPr>
              <a:defRPr/>
            </a:pPr>
            <a:r>
              <a:rPr lang="de-DE" sz="2000" dirty="0" smtClean="0"/>
              <a:t>Customers who are interested in an accelerator?</a:t>
            </a:r>
          </a:p>
          <a:p>
            <a:pPr lvl="1">
              <a:defRPr/>
            </a:pPr>
            <a:r>
              <a:rPr lang="de-DE" sz="1800" dirty="0" smtClean="0"/>
              <a:t>How are you intending on using/exploiting?</a:t>
            </a:r>
          </a:p>
          <a:p>
            <a:pPr lvl="2">
              <a:defRPr/>
            </a:pPr>
            <a:r>
              <a:rPr lang="de-DE" sz="1600" dirty="0"/>
              <a:t>Accelerate production/OLTP queries?</a:t>
            </a:r>
          </a:p>
          <a:p>
            <a:pPr lvl="2">
              <a:defRPr/>
            </a:pPr>
            <a:r>
              <a:rPr lang="de-DE" sz="1600" dirty="0"/>
              <a:t>Operational Data Store (ODS)</a:t>
            </a:r>
          </a:p>
          <a:p>
            <a:pPr lvl="2">
              <a:defRPr/>
            </a:pPr>
            <a:r>
              <a:rPr lang="de-DE" sz="1600" dirty="0"/>
              <a:t>Building data warehouse?</a:t>
            </a:r>
          </a:p>
          <a:p>
            <a:pPr lvl="1">
              <a:defRPr/>
            </a:pPr>
            <a:r>
              <a:rPr lang="de-DE" sz="1800" dirty="0" smtClean="0"/>
              <a:t>How many accelerators are you planning for?</a:t>
            </a:r>
          </a:p>
        </p:txBody>
      </p:sp>
      <p:sp>
        <p:nvSpPr>
          <p:cNvPr id="51202" name="Rectangle 9"/>
          <p:cNvSpPr>
            <a:spLocks noChangeArrowheads="1"/>
          </p:cNvSpPr>
          <p:nvPr/>
        </p:nvSpPr>
        <p:spPr bwMode="auto">
          <a:xfrm>
            <a:off x="76200" y="609600"/>
            <a:ext cx="9067800" cy="498475"/>
          </a:xfrm>
          <a:prstGeom prst="rect">
            <a:avLst/>
          </a:prstGeom>
          <a:noFill/>
          <a:ln w="9525">
            <a:noFill/>
            <a:miter lim="800000"/>
            <a:headEnd/>
            <a:tailEnd/>
          </a:ln>
        </p:spPr>
        <p:txBody>
          <a:bodyPr lIns="92075" tIns="46038" rIns="92075" bIns="46038"/>
          <a:lstStyle/>
          <a:p>
            <a:pPr>
              <a:lnSpc>
                <a:spcPct val="90000"/>
              </a:lnSpc>
            </a:pPr>
            <a:r>
              <a:rPr lang="en-US" sz="2400">
                <a:solidFill>
                  <a:srgbClr val="000099"/>
                </a:solidFill>
              </a:rPr>
              <a:t>DB2 Analytics Accelerator Customer Usage</a:t>
            </a:r>
          </a:p>
        </p:txBody>
      </p:sp>
      <p:pic>
        <p:nvPicPr>
          <p:cNvPr id="51203" name="Picture 5" descr="C:\Users\dtabor\AppData\Local\Microsoft\Windows\Temporary Internet Files\Content.IE5\A8HK8H71\MC900442000[1].png"/>
          <p:cNvPicPr>
            <a:picLocks noChangeAspect="1" noChangeArrowheads="1"/>
          </p:cNvPicPr>
          <p:nvPr/>
        </p:nvPicPr>
        <p:blipFill>
          <a:blip r:embed="rId3"/>
          <a:srcRect/>
          <a:stretch>
            <a:fillRect/>
          </a:stretch>
        </p:blipFill>
        <p:spPr bwMode="auto">
          <a:xfrm>
            <a:off x="6616700" y="1633538"/>
            <a:ext cx="2362200" cy="230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2"/>
          <p:cNvSpPr>
            <a:spLocks noGrp="1" noChangeArrowheads="1"/>
          </p:cNvSpPr>
          <p:nvPr>
            <p:ph idx="1"/>
          </p:nvPr>
        </p:nvSpPr>
        <p:spPr>
          <a:xfrm>
            <a:off x="323850" y="1252538"/>
            <a:ext cx="7142163" cy="5454650"/>
          </a:xfrm>
        </p:spPr>
        <p:txBody>
          <a:bodyPr/>
          <a:lstStyle/>
          <a:p>
            <a:pPr>
              <a:defRPr/>
            </a:pPr>
            <a:r>
              <a:rPr lang="de-DE" dirty="0" smtClean="0"/>
              <a:t>What is Group Consistent Load?</a:t>
            </a:r>
          </a:p>
          <a:p>
            <a:pPr lvl="1">
              <a:defRPr/>
            </a:pPr>
            <a:r>
              <a:rPr lang="de-DE" dirty="0" smtClean="0"/>
              <a:t>Loads groups (or sets) of operational DB2 tables to the accelerator at a user-specified time.  One time specified for all tables.</a:t>
            </a:r>
          </a:p>
          <a:p>
            <a:pPr lvl="1">
              <a:defRPr/>
            </a:pPr>
            <a:r>
              <a:rPr lang="de-DE" dirty="0" smtClean="0"/>
              <a:t>Transaction Consistent: Uncommitted transactions at the specified time are not loaded to accelerator</a:t>
            </a:r>
          </a:p>
          <a:p>
            <a:pPr lvl="2">
              <a:defRPr/>
            </a:pPr>
            <a:r>
              <a:rPr lang="de-DE" dirty="0" smtClean="0"/>
              <a:t>Ex: Update Parent Table, Update Child Table, Commit</a:t>
            </a:r>
          </a:p>
          <a:p>
            <a:pPr lvl="2">
              <a:defRPr/>
            </a:pPr>
            <a:r>
              <a:rPr lang="de-DE" dirty="0" smtClean="0"/>
              <a:t>If Load is run after parent update but before child update, the update to parent table will not be loaded to accelerator</a:t>
            </a:r>
          </a:p>
          <a:p>
            <a:pPr lvl="1">
              <a:defRPr/>
            </a:pPr>
            <a:r>
              <a:rPr lang="de-DE" b="1" dirty="0" smtClean="0">
                <a:solidFill>
                  <a:schemeClr val="accent1">
                    <a:lumMod val="50000"/>
                  </a:schemeClr>
                </a:solidFill>
              </a:rPr>
              <a:t>No tables locked during consistent load process!</a:t>
            </a:r>
          </a:p>
          <a:p>
            <a:pPr lvl="1">
              <a:defRPr/>
            </a:pPr>
            <a:r>
              <a:rPr lang="de-DE" dirty="0" smtClean="0"/>
              <a:t>Usability feature not a performance feature</a:t>
            </a:r>
          </a:p>
        </p:txBody>
      </p:sp>
      <p:sp>
        <p:nvSpPr>
          <p:cNvPr id="53250" name="Rectangle 9"/>
          <p:cNvSpPr>
            <a:spLocks noChangeArrowheads="1"/>
          </p:cNvSpPr>
          <p:nvPr/>
        </p:nvSpPr>
        <p:spPr bwMode="auto">
          <a:xfrm>
            <a:off x="76200" y="609600"/>
            <a:ext cx="9067800" cy="498475"/>
          </a:xfrm>
          <a:prstGeom prst="rect">
            <a:avLst/>
          </a:prstGeom>
          <a:noFill/>
          <a:ln w="9525">
            <a:noFill/>
            <a:miter lim="800000"/>
            <a:headEnd/>
            <a:tailEnd/>
          </a:ln>
        </p:spPr>
        <p:txBody>
          <a:bodyPr lIns="92075" tIns="46038" rIns="92075" bIns="46038"/>
          <a:lstStyle/>
          <a:p>
            <a:pPr>
              <a:lnSpc>
                <a:spcPct val="90000"/>
              </a:lnSpc>
            </a:pPr>
            <a:r>
              <a:rPr lang="en-US" sz="2400">
                <a:solidFill>
                  <a:srgbClr val="000099"/>
                </a:solidFill>
              </a:rPr>
              <a:t>DB2 Analytics Accelerator Loader: Group Consistent Load</a:t>
            </a:r>
          </a:p>
        </p:txBody>
      </p:sp>
      <p:pic>
        <p:nvPicPr>
          <p:cNvPr id="2" name="Picture 1"/>
          <p:cNvPicPr>
            <a:picLocks noChangeAspect="1"/>
          </p:cNvPicPr>
          <p:nvPr/>
        </p:nvPicPr>
        <p:blipFill>
          <a:blip r:embed="rId3"/>
          <a:srcRect/>
          <a:stretch>
            <a:fillRect/>
          </a:stretch>
        </p:blipFill>
        <p:spPr bwMode="auto">
          <a:xfrm>
            <a:off x="7362825" y="3668713"/>
            <a:ext cx="1549400" cy="157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1">
                                            <p:txEl>
                                              <p:pRg st="5" end="5"/>
                                            </p:txEl>
                                          </p:spTgt>
                                        </p:tgtEl>
                                        <p:attrNameLst>
                                          <p:attrName>style.visibility</p:attrName>
                                        </p:attrNameLst>
                                      </p:cBhvr>
                                      <p:to>
                                        <p:strVal val="visible"/>
                                      </p:to>
                                    </p:set>
                                    <p:animEffect transition="in" filter="fade">
                                      <p:cBhvr>
                                        <p:cTn id="7" dur="500"/>
                                        <p:tgtEl>
                                          <p:spTgt spid="51201">
                                            <p:txEl>
                                              <p:pRg st="5" end="5"/>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26" presetClass="emph" presetSubtype="0" repeatCount="indefinite" fill="hold" nodeType="withEffect">
                                  <p:stCondLst>
                                    <p:cond delay="2000"/>
                                  </p:stCondLst>
                                  <p:endCondLst>
                                    <p:cond evt="onNext" delay="0">
                                      <p:tgtEl>
                                        <p:sldTgt/>
                                      </p:tgtEl>
                                    </p:cond>
                                  </p:endCondLst>
                                  <p:childTnLst>
                                    <p:animEffect transition="out" filter="fade">
                                      <p:cBhvr>
                                        <p:cTn id="12" dur="1000" tmFilter="0, 0; .2, .5; .8, .5; 1, 0"/>
                                        <p:tgtEl>
                                          <p:spTgt spid="2"/>
                                        </p:tgtEl>
                                      </p:cBhvr>
                                    </p:animEffect>
                                    <p:animScale>
                                      <p:cBhvr>
                                        <p:cTn id="13" dur="500" autoRev="1" fill="hold"/>
                                        <p:tgtEl>
                                          <p:spTgt spid="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201">
                                            <p:txEl>
                                              <p:pRg st="6" end="6"/>
                                            </p:txEl>
                                          </p:spTgt>
                                        </p:tgtEl>
                                        <p:attrNameLst>
                                          <p:attrName>style.visibility</p:attrName>
                                        </p:attrNameLst>
                                      </p:cBhvr>
                                      <p:to>
                                        <p:strVal val="visible"/>
                                      </p:to>
                                    </p:set>
                                    <p:animEffect transition="in" filter="fade">
                                      <p:cBhvr>
                                        <p:cTn id="18" dur="500"/>
                                        <p:tgtEl>
                                          <p:spTgt spid="512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9"/>
          <p:cNvSpPr>
            <a:spLocks noChangeArrowheads="1"/>
          </p:cNvSpPr>
          <p:nvPr/>
        </p:nvSpPr>
        <p:spPr bwMode="auto">
          <a:xfrm>
            <a:off x="76200" y="609600"/>
            <a:ext cx="9067800" cy="498475"/>
          </a:xfrm>
          <a:prstGeom prst="rect">
            <a:avLst/>
          </a:prstGeom>
          <a:noFill/>
          <a:ln w="9525">
            <a:noFill/>
            <a:miter lim="800000"/>
            <a:headEnd/>
            <a:tailEnd/>
          </a:ln>
        </p:spPr>
        <p:txBody>
          <a:bodyPr lIns="92075" tIns="46038" rIns="92075" bIns="46038"/>
          <a:lstStyle/>
          <a:p>
            <a:pPr>
              <a:lnSpc>
                <a:spcPct val="90000"/>
              </a:lnSpc>
            </a:pPr>
            <a:r>
              <a:rPr lang="en-US" sz="2400">
                <a:solidFill>
                  <a:srgbClr val="000099"/>
                </a:solidFill>
              </a:rPr>
              <a:t>DB2 Analytics Accelerator Loader: Group Consistent Load</a:t>
            </a:r>
          </a:p>
        </p:txBody>
      </p:sp>
      <p:sp>
        <p:nvSpPr>
          <p:cNvPr id="53250" name="Rectangle 10"/>
          <p:cNvSpPr>
            <a:spLocks noChangeArrowheads="1"/>
          </p:cNvSpPr>
          <p:nvPr/>
        </p:nvSpPr>
        <p:spPr bwMode="auto">
          <a:xfrm>
            <a:off x="231775" y="1446213"/>
            <a:ext cx="8610600" cy="5235575"/>
          </a:xfrm>
          <a:prstGeom prst="rect">
            <a:avLst/>
          </a:prstGeom>
          <a:noFill/>
          <a:ln w="9525">
            <a:noFill/>
            <a:miter lim="800000"/>
            <a:headEnd/>
            <a:tailEnd/>
          </a:ln>
        </p:spPr>
        <p:txBody>
          <a:bodyPr lIns="92075" tIns="46038" rIns="92075" bIns="46038"/>
          <a:lstStyle/>
          <a:p>
            <a:pPr>
              <a:lnSpc>
                <a:spcPct val="80000"/>
              </a:lnSpc>
              <a:spcBef>
                <a:spcPct val="35000"/>
              </a:spcBef>
              <a:spcAft>
                <a:spcPct val="15000"/>
              </a:spcAft>
              <a:buClr>
                <a:schemeClr val="tx1"/>
              </a:buClr>
              <a:defRPr/>
            </a:pPr>
            <a:r>
              <a:rPr lang="en-US" sz="2400" dirty="0">
                <a:solidFill>
                  <a:schemeClr val="tx1"/>
                </a:solidFill>
              </a:rPr>
              <a:t>Loading data to Accelerator from Operational DB2 </a:t>
            </a:r>
            <a:r>
              <a:rPr lang="en-US" sz="2400" dirty="0">
                <a:solidFill>
                  <a:schemeClr val="tx1"/>
                </a:solidFill>
              </a:rPr>
              <a:t>Tables</a:t>
            </a:r>
          </a:p>
          <a:p>
            <a:pPr marL="566738" lvl="1" indent="-223838">
              <a:lnSpc>
                <a:spcPct val="80000"/>
              </a:lnSpc>
              <a:spcBef>
                <a:spcPct val="25000"/>
              </a:spcBef>
              <a:spcAft>
                <a:spcPct val="15000"/>
              </a:spcAft>
              <a:buClr>
                <a:schemeClr val="tx1"/>
              </a:buClr>
              <a:buFont typeface="Arial" charset="0"/>
              <a:buChar char="–"/>
              <a:defRPr/>
            </a:pPr>
            <a:endParaRPr lang="en-US" sz="2400" b="0" dirty="0">
              <a:solidFill>
                <a:schemeClr val="tx2">
                  <a:lumMod val="75000"/>
                </a:schemeClr>
              </a:solidFill>
            </a:endParaRPr>
          </a:p>
          <a:p>
            <a:pPr marL="566738" lvl="1" indent="-223838">
              <a:lnSpc>
                <a:spcPct val="80000"/>
              </a:lnSpc>
              <a:spcBef>
                <a:spcPct val="25000"/>
              </a:spcBef>
              <a:spcAft>
                <a:spcPct val="15000"/>
              </a:spcAft>
              <a:buClr>
                <a:schemeClr val="tx1"/>
              </a:buClr>
              <a:buFont typeface="Arial" charset="0"/>
              <a:buChar char="–"/>
              <a:defRPr/>
            </a:pPr>
            <a:r>
              <a:rPr lang="en-US" sz="2400" b="0" dirty="0">
                <a:solidFill>
                  <a:schemeClr val="tx2">
                    <a:lumMod val="75000"/>
                  </a:schemeClr>
                </a:solidFill>
              </a:rPr>
              <a:t>Possible pain points with existing load process:</a:t>
            </a:r>
            <a:endParaRPr lang="en-US" sz="2400" b="0" dirty="0">
              <a:solidFill>
                <a:schemeClr val="tx2">
                  <a:lumMod val="75000"/>
                </a:schemeClr>
              </a:solidFill>
            </a:endParaRPr>
          </a:p>
          <a:p>
            <a:pPr marL="863600" lvl="2" indent="-182563">
              <a:lnSpc>
                <a:spcPct val="80000"/>
              </a:lnSpc>
              <a:spcBef>
                <a:spcPct val="20000"/>
              </a:spcBef>
              <a:buClr>
                <a:schemeClr val="tx1"/>
              </a:buClr>
              <a:buFontTx/>
              <a:buChar char="•"/>
              <a:defRPr/>
            </a:pPr>
            <a:r>
              <a:rPr lang="en-US" sz="2000" b="0" dirty="0">
                <a:solidFill>
                  <a:schemeClr val="tx1"/>
                </a:solidFill>
              </a:rPr>
              <a:t>Loading related tables requires taking DB2 tables offline for update</a:t>
            </a:r>
          </a:p>
          <a:p>
            <a:pPr marL="863600" lvl="2" indent="-182563">
              <a:lnSpc>
                <a:spcPct val="80000"/>
              </a:lnSpc>
              <a:spcBef>
                <a:spcPct val="20000"/>
              </a:spcBef>
              <a:buClr>
                <a:schemeClr val="tx1"/>
              </a:buClr>
              <a:buFontTx/>
              <a:buChar char="•"/>
              <a:defRPr/>
            </a:pPr>
            <a:r>
              <a:rPr lang="en-US" sz="2000" b="0" dirty="0">
                <a:solidFill>
                  <a:schemeClr val="tx1"/>
                </a:solidFill>
              </a:rPr>
              <a:t>No method to load historical copy of tables into Accelerator</a:t>
            </a:r>
          </a:p>
          <a:p>
            <a:pPr marL="566738" lvl="1" indent="-223838">
              <a:lnSpc>
                <a:spcPct val="80000"/>
              </a:lnSpc>
              <a:spcBef>
                <a:spcPct val="25000"/>
              </a:spcBef>
              <a:spcAft>
                <a:spcPct val="15000"/>
              </a:spcAft>
              <a:buClr>
                <a:schemeClr val="tx1"/>
              </a:buClr>
              <a:buFont typeface="Arial" charset="0"/>
              <a:buChar char="–"/>
              <a:defRPr/>
            </a:pPr>
            <a:endParaRPr lang="en-US" sz="2400" b="0" dirty="0">
              <a:solidFill>
                <a:schemeClr val="tx2">
                  <a:lumMod val="75000"/>
                </a:schemeClr>
              </a:solidFill>
            </a:endParaRPr>
          </a:p>
          <a:p>
            <a:pPr marL="566738" lvl="1" indent="-223838">
              <a:lnSpc>
                <a:spcPct val="80000"/>
              </a:lnSpc>
              <a:spcBef>
                <a:spcPct val="25000"/>
              </a:spcBef>
              <a:spcAft>
                <a:spcPct val="15000"/>
              </a:spcAft>
              <a:buClr>
                <a:schemeClr val="tx1"/>
              </a:buClr>
              <a:buFont typeface="Arial" charset="0"/>
              <a:buChar char="–"/>
              <a:defRPr/>
            </a:pPr>
            <a:r>
              <a:rPr lang="en-US" sz="2400" b="0" dirty="0">
                <a:solidFill>
                  <a:schemeClr val="tx2">
                    <a:lumMod val="75000"/>
                  </a:schemeClr>
                </a:solidFill>
              </a:rPr>
              <a:t>DB2 </a:t>
            </a:r>
            <a:r>
              <a:rPr lang="en-US" sz="2400" b="0" dirty="0">
                <a:solidFill>
                  <a:schemeClr val="tx2">
                    <a:lumMod val="75000"/>
                  </a:schemeClr>
                </a:solidFill>
              </a:rPr>
              <a:t>Accelerator Loader </a:t>
            </a:r>
            <a:r>
              <a:rPr lang="en-US" sz="2400" b="0" dirty="0">
                <a:solidFill>
                  <a:schemeClr val="tx2">
                    <a:lumMod val="75000"/>
                  </a:schemeClr>
                </a:solidFill>
              </a:rPr>
              <a:t>business value:</a:t>
            </a:r>
            <a:endParaRPr lang="en-US" sz="2400" b="0" dirty="0">
              <a:solidFill>
                <a:schemeClr val="tx2">
                  <a:lumMod val="75000"/>
                </a:schemeClr>
              </a:solidFill>
            </a:endParaRPr>
          </a:p>
          <a:p>
            <a:pPr marL="863600" lvl="2" indent="-182563">
              <a:lnSpc>
                <a:spcPct val="80000"/>
              </a:lnSpc>
              <a:spcBef>
                <a:spcPct val="20000"/>
              </a:spcBef>
              <a:buClr>
                <a:schemeClr val="tx1"/>
              </a:buClr>
              <a:buFontTx/>
              <a:buChar char="•"/>
              <a:defRPr/>
            </a:pPr>
            <a:r>
              <a:rPr lang="en-US" sz="2000" b="0" dirty="0">
                <a:solidFill>
                  <a:schemeClr val="tx1"/>
                </a:solidFill>
              </a:rPr>
              <a:t>Maintain availability of related tables during the load process</a:t>
            </a:r>
          </a:p>
          <a:p>
            <a:pPr marL="863600" lvl="2" indent="-182563">
              <a:lnSpc>
                <a:spcPct val="80000"/>
              </a:lnSpc>
              <a:spcBef>
                <a:spcPct val="20000"/>
              </a:spcBef>
              <a:buClr>
                <a:schemeClr val="tx1"/>
              </a:buClr>
              <a:buFontTx/>
              <a:buChar char="•"/>
              <a:defRPr/>
            </a:pPr>
            <a:r>
              <a:rPr lang="en-US" sz="2000" b="0" dirty="0">
                <a:solidFill>
                  <a:schemeClr val="tx1"/>
                </a:solidFill>
              </a:rPr>
              <a:t>Load or refresh accelerator with zero impact to business critical data</a:t>
            </a:r>
            <a:r>
              <a:rPr lang="en-US" sz="1800" b="0" dirty="0">
                <a:solidFill>
                  <a:schemeClr val="tx1"/>
                </a:solidFill>
              </a:rPr>
              <a:t> </a:t>
            </a:r>
          </a:p>
          <a:p>
            <a:pPr marL="863600" lvl="2" indent="-182563">
              <a:lnSpc>
                <a:spcPct val="80000"/>
              </a:lnSpc>
              <a:spcBef>
                <a:spcPct val="20000"/>
              </a:spcBef>
              <a:buClr>
                <a:schemeClr val="tx1"/>
              </a:buClr>
              <a:buFontTx/>
              <a:buChar char="•"/>
              <a:defRPr/>
            </a:pPr>
            <a:r>
              <a:rPr lang="en-US" sz="2000" b="0" dirty="0">
                <a:solidFill>
                  <a:schemeClr val="tx1"/>
                </a:solidFill>
              </a:rPr>
              <a:t>Ability to load to </a:t>
            </a:r>
            <a:r>
              <a:rPr lang="en-US" sz="2000" b="0" dirty="0">
                <a:solidFill>
                  <a:schemeClr val="tx1"/>
                </a:solidFill>
              </a:rPr>
              <a:t>accelerator </a:t>
            </a:r>
            <a:r>
              <a:rPr lang="en-US" sz="2000" b="0" dirty="0">
                <a:solidFill>
                  <a:schemeClr val="tx1"/>
                </a:solidFill>
              </a:rPr>
              <a:t>with historical </a:t>
            </a:r>
            <a:r>
              <a:rPr lang="en-US" sz="2000" b="0" dirty="0">
                <a:solidFill>
                  <a:schemeClr val="tx1"/>
                </a:solidFill>
              </a:rPr>
              <a:t>data</a:t>
            </a:r>
          </a:p>
          <a:p>
            <a:pPr marL="863600" lvl="2" indent="-182563">
              <a:lnSpc>
                <a:spcPct val="80000"/>
              </a:lnSpc>
              <a:spcBef>
                <a:spcPct val="20000"/>
              </a:spcBef>
              <a:buClr>
                <a:schemeClr val="tx1"/>
              </a:buClr>
              <a:buFontTx/>
              <a:buChar char="•"/>
              <a:defRPr/>
            </a:pPr>
            <a:r>
              <a:rPr lang="en-US" sz="2000" b="0" dirty="0">
                <a:solidFill>
                  <a:schemeClr val="tx1"/>
                </a:solidFill>
              </a:rPr>
              <a:t>Improved availability and flexibility!</a:t>
            </a:r>
            <a:endParaRPr lang="en-US" sz="2000" b="0" dirty="0">
              <a:solidFill>
                <a:schemeClr val="tx1"/>
              </a:solidFill>
            </a:endParaRPr>
          </a:p>
          <a:p>
            <a:pPr marL="228600" indent="-228600">
              <a:lnSpc>
                <a:spcPct val="80000"/>
              </a:lnSpc>
              <a:spcBef>
                <a:spcPct val="35000"/>
              </a:spcBef>
              <a:spcAft>
                <a:spcPct val="15000"/>
              </a:spcAft>
              <a:buClr>
                <a:schemeClr val="tx1"/>
              </a:buClr>
              <a:defRPr/>
            </a:pPr>
            <a:endParaRPr lang="en-US" sz="1800" b="0" dirty="0">
              <a:solidFill>
                <a:schemeClr val="tx1"/>
              </a:solidFill>
            </a:endParaRPr>
          </a:p>
          <a:p>
            <a:pPr marL="342900" lvl="1">
              <a:defRPr/>
            </a:pPr>
            <a:endParaRPr lang="en-US" sz="1800" b="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p:cNvSpPr>
            <a:spLocks noGrp="1"/>
          </p:cNvSpPr>
          <p:nvPr>
            <p:ph type="title"/>
          </p:nvPr>
        </p:nvSpPr>
        <p:spPr/>
        <p:txBody>
          <a:bodyPr/>
          <a:lstStyle/>
          <a:p>
            <a:r>
              <a:rPr lang="en-US" smtClean="0"/>
              <a:t>Current Process to Load Accelerator</a:t>
            </a:r>
          </a:p>
        </p:txBody>
      </p:sp>
      <p:sp>
        <p:nvSpPr>
          <p:cNvPr id="14" name="Can 13"/>
          <p:cNvSpPr/>
          <p:nvPr/>
        </p:nvSpPr>
        <p:spPr>
          <a:xfrm>
            <a:off x="1422400" y="2279650"/>
            <a:ext cx="884238" cy="1089025"/>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Table A</a:t>
            </a:r>
            <a:endParaRPr lang="en-US" sz="1600" dirty="0"/>
          </a:p>
        </p:txBody>
      </p:sp>
      <p:sp>
        <p:nvSpPr>
          <p:cNvPr id="17" name="Can 16"/>
          <p:cNvSpPr/>
          <p:nvPr/>
        </p:nvSpPr>
        <p:spPr>
          <a:xfrm>
            <a:off x="1865313" y="3125788"/>
            <a:ext cx="884237" cy="1090612"/>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Table B</a:t>
            </a:r>
            <a:endParaRPr lang="en-US" sz="1600" dirty="0"/>
          </a:p>
        </p:txBody>
      </p:sp>
      <p:sp>
        <p:nvSpPr>
          <p:cNvPr id="18" name="Can 17"/>
          <p:cNvSpPr/>
          <p:nvPr/>
        </p:nvSpPr>
        <p:spPr>
          <a:xfrm>
            <a:off x="2306638" y="3979863"/>
            <a:ext cx="884237" cy="1090612"/>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Table C</a:t>
            </a:r>
            <a:endParaRPr lang="en-US" sz="1600" dirty="0"/>
          </a:p>
        </p:txBody>
      </p:sp>
      <p:pic>
        <p:nvPicPr>
          <p:cNvPr id="7" name="Picture 6"/>
          <p:cNvPicPr>
            <a:picLocks noChangeAspect="1"/>
          </p:cNvPicPr>
          <p:nvPr/>
        </p:nvPicPr>
        <p:blipFill>
          <a:blip r:embed="rId3"/>
          <a:srcRect/>
          <a:stretch>
            <a:fillRect/>
          </a:stretch>
        </p:blipFill>
        <p:spPr bwMode="auto">
          <a:xfrm>
            <a:off x="2484438" y="4254500"/>
            <a:ext cx="530225" cy="709613"/>
          </a:xfrm>
          <a:prstGeom prst="rect">
            <a:avLst/>
          </a:prstGeom>
          <a:noFill/>
          <a:ln w="9525">
            <a:noFill/>
            <a:miter lim="800000"/>
            <a:headEnd/>
            <a:tailEnd/>
          </a:ln>
        </p:spPr>
      </p:pic>
      <p:pic>
        <p:nvPicPr>
          <p:cNvPr id="20" name="Picture 19"/>
          <p:cNvPicPr>
            <a:picLocks noChangeAspect="1"/>
          </p:cNvPicPr>
          <p:nvPr/>
        </p:nvPicPr>
        <p:blipFill>
          <a:blip r:embed="rId3"/>
          <a:srcRect/>
          <a:stretch>
            <a:fillRect/>
          </a:stretch>
        </p:blipFill>
        <p:spPr bwMode="auto">
          <a:xfrm>
            <a:off x="2041525" y="3381375"/>
            <a:ext cx="530225" cy="711200"/>
          </a:xfrm>
          <a:prstGeom prst="rect">
            <a:avLst/>
          </a:prstGeom>
          <a:noFill/>
          <a:ln w="9525">
            <a:noFill/>
            <a:miter lim="800000"/>
            <a:headEnd/>
            <a:tailEnd/>
          </a:ln>
        </p:spPr>
      </p:pic>
      <p:pic>
        <p:nvPicPr>
          <p:cNvPr id="21" name="Picture 20"/>
          <p:cNvPicPr>
            <a:picLocks noChangeAspect="1"/>
          </p:cNvPicPr>
          <p:nvPr/>
        </p:nvPicPr>
        <p:blipFill>
          <a:blip r:embed="rId3"/>
          <a:srcRect/>
          <a:stretch>
            <a:fillRect/>
          </a:stretch>
        </p:blipFill>
        <p:spPr bwMode="auto">
          <a:xfrm>
            <a:off x="1598613" y="2557463"/>
            <a:ext cx="531812" cy="711200"/>
          </a:xfrm>
          <a:prstGeom prst="rect">
            <a:avLst/>
          </a:prstGeom>
          <a:noFill/>
          <a:ln w="9525">
            <a:noFill/>
            <a:miter lim="800000"/>
            <a:headEnd/>
            <a:tailEnd/>
          </a:ln>
        </p:spPr>
      </p:pic>
      <p:sp>
        <p:nvSpPr>
          <p:cNvPr id="22" name="TextBox 21"/>
          <p:cNvSpPr txBox="1"/>
          <p:nvPr/>
        </p:nvSpPr>
        <p:spPr>
          <a:xfrm>
            <a:off x="5210175" y="1500188"/>
            <a:ext cx="2689225" cy="3222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DB2 Analytics Accelerator</a:t>
            </a:r>
            <a:endParaRPr lang="en-US" dirty="0"/>
          </a:p>
        </p:txBody>
      </p:sp>
      <p:sp>
        <p:nvSpPr>
          <p:cNvPr id="23" name="TextBox 22"/>
          <p:cNvSpPr txBox="1"/>
          <p:nvPr/>
        </p:nvSpPr>
        <p:spPr>
          <a:xfrm>
            <a:off x="960438" y="1500188"/>
            <a:ext cx="2403475" cy="322262"/>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Production DB2 Tables</a:t>
            </a:r>
            <a:endParaRPr lang="en-US" dirty="0"/>
          </a:p>
        </p:txBody>
      </p:sp>
      <p:sp>
        <p:nvSpPr>
          <p:cNvPr id="24" name="TextBox 23"/>
          <p:cNvSpPr txBox="1"/>
          <p:nvPr/>
        </p:nvSpPr>
        <p:spPr>
          <a:xfrm>
            <a:off x="1736725" y="5649913"/>
            <a:ext cx="5292725" cy="554037"/>
          </a:xfrm>
          <a:prstGeom prst="rect">
            <a:avLst/>
          </a:prstGeom>
          <a:ln>
            <a:solidFill>
              <a:srgbClr val="FF0000"/>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a:t>Unloads Run Against Production Tables</a:t>
            </a:r>
          </a:p>
          <a:p>
            <a:pPr algn="ctr">
              <a:defRPr/>
            </a:pPr>
            <a:r>
              <a:rPr lang="en-US" dirty="0"/>
              <a:t>Production Tables May Be Locked During Load</a:t>
            </a:r>
            <a:endParaRPr lang="en-US" dirty="0"/>
          </a:p>
        </p:txBody>
      </p:sp>
      <p:sp>
        <p:nvSpPr>
          <p:cNvPr id="25" name="Down Arrow 24"/>
          <p:cNvSpPr/>
          <p:nvPr/>
        </p:nvSpPr>
        <p:spPr>
          <a:xfrm rot="16200000">
            <a:off x="4092575" y="2573338"/>
            <a:ext cx="731838" cy="2189162"/>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vert="vert" anchor="ctr"/>
          <a:lstStyle/>
          <a:p>
            <a:pPr algn="ctr">
              <a:defRPr/>
            </a:pPr>
            <a:r>
              <a:rPr lang="en-US" dirty="0"/>
              <a:t>Load Process</a:t>
            </a:r>
            <a:endParaRPr lang="en-US" dirty="0"/>
          </a:p>
        </p:txBody>
      </p:sp>
      <p:pic>
        <p:nvPicPr>
          <p:cNvPr id="56332" name="Picture 16"/>
          <p:cNvPicPr>
            <a:picLocks noChangeAspect="1" noChangeArrowheads="1"/>
          </p:cNvPicPr>
          <p:nvPr/>
        </p:nvPicPr>
        <p:blipFill>
          <a:blip r:embed="rId4"/>
          <a:srcRect/>
          <a:stretch>
            <a:fillRect/>
          </a:stretch>
        </p:blipFill>
        <p:spPr bwMode="auto">
          <a:xfrm>
            <a:off x="6045200" y="2049463"/>
            <a:ext cx="1287463" cy="347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3988" y="879475"/>
            <a:ext cx="8245475" cy="498475"/>
          </a:xfrm>
        </p:spPr>
        <p:txBody>
          <a:bodyPr>
            <a:normAutofit fontScale="90000"/>
          </a:bodyPr>
          <a:lstStyle/>
          <a:p>
            <a:pPr>
              <a:defRPr/>
            </a:pPr>
            <a:r>
              <a:rPr lang="en-US" dirty="0" smtClean="0"/>
              <a:t/>
            </a:r>
            <a:br>
              <a:rPr lang="en-US" dirty="0" smtClean="0"/>
            </a:br>
            <a:r>
              <a:rPr lang="en-US" dirty="0" smtClean="0"/>
              <a:t>IBM DB2 Analytics Accelerator Loader </a:t>
            </a:r>
            <a:br>
              <a:rPr lang="en-US" dirty="0" smtClean="0"/>
            </a:br>
            <a:r>
              <a:rPr lang="en-US" dirty="0" smtClean="0"/>
              <a:t>Group Consistent Load</a:t>
            </a:r>
            <a:endParaRPr lang="en-US" dirty="0"/>
          </a:p>
        </p:txBody>
      </p:sp>
      <p:sp>
        <p:nvSpPr>
          <p:cNvPr id="19" name="Down Arrow 18"/>
          <p:cNvSpPr/>
          <p:nvPr/>
        </p:nvSpPr>
        <p:spPr>
          <a:xfrm rot="16200000">
            <a:off x="4725194" y="2561432"/>
            <a:ext cx="731837" cy="2190750"/>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vert="vert" anchor="ctr"/>
          <a:lstStyle/>
          <a:p>
            <a:pPr algn="ctr">
              <a:defRPr/>
            </a:pPr>
            <a:r>
              <a:rPr lang="en-US" dirty="0"/>
              <a:t>Load Process</a:t>
            </a:r>
            <a:endParaRPr lang="en-US" dirty="0"/>
          </a:p>
        </p:txBody>
      </p:sp>
      <p:sp>
        <p:nvSpPr>
          <p:cNvPr id="22" name="TextBox 21"/>
          <p:cNvSpPr txBox="1"/>
          <p:nvPr/>
        </p:nvSpPr>
        <p:spPr>
          <a:xfrm>
            <a:off x="5592763" y="1544638"/>
            <a:ext cx="2689225" cy="3238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DB2 Analytics Accelerator</a:t>
            </a:r>
            <a:endParaRPr lang="en-US" dirty="0"/>
          </a:p>
        </p:txBody>
      </p:sp>
      <p:sp>
        <p:nvSpPr>
          <p:cNvPr id="23" name="TextBox 22"/>
          <p:cNvSpPr txBox="1"/>
          <p:nvPr/>
        </p:nvSpPr>
        <p:spPr>
          <a:xfrm>
            <a:off x="979488" y="1538288"/>
            <a:ext cx="1141412" cy="323850"/>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Backups</a:t>
            </a:r>
            <a:endParaRPr lang="en-US" dirty="0"/>
          </a:p>
        </p:txBody>
      </p:sp>
      <p:sp>
        <p:nvSpPr>
          <p:cNvPr id="2" name="Flowchart: Sequential Access Storage 1"/>
          <p:cNvSpPr/>
          <p:nvPr/>
        </p:nvSpPr>
        <p:spPr>
          <a:xfrm>
            <a:off x="1350963" y="2484438"/>
            <a:ext cx="887412" cy="1003300"/>
          </a:xfrm>
          <a:prstGeom prst="flowChartMagneticTap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t>Table A</a:t>
            </a:r>
            <a:br>
              <a:rPr lang="en-US" sz="900" dirty="0"/>
            </a:br>
            <a:r>
              <a:rPr lang="en-US" sz="900" dirty="0"/>
              <a:t>Copy</a:t>
            </a:r>
            <a:endParaRPr lang="en-US" sz="900" dirty="0"/>
          </a:p>
        </p:txBody>
      </p:sp>
      <p:sp>
        <p:nvSpPr>
          <p:cNvPr id="15" name="Flowchart: Sequential Access Storage 14"/>
          <p:cNvSpPr/>
          <p:nvPr/>
        </p:nvSpPr>
        <p:spPr>
          <a:xfrm>
            <a:off x="1546225" y="3216275"/>
            <a:ext cx="887413" cy="1001713"/>
          </a:xfrm>
          <a:prstGeom prst="flowChartMagneticTap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t>Table B</a:t>
            </a:r>
            <a:br>
              <a:rPr lang="en-US" sz="900" dirty="0"/>
            </a:br>
            <a:r>
              <a:rPr lang="en-US" sz="900" dirty="0"/>
              <a:t>Copy</a:t>
            </a:r>
            <a:endParaRPr lang="en-US" sz="900" dirty="0"/>
          </a:p>
        </p:txBody>
      </p:sp>
      <p:sp>
        <p:nvSpPr>
          <p:cNvPr id="16" name="Flowchart: Sequential Access Storage 15"/>
          <p:cNvSpPr/>
          <p:nvPr/>
        </p:nvSpPr>
        <p:spPr>
          <a:xfrm>
            <a:off x="1800225" y="4033838"/>
            <a:ext cx="881063" cy="927100"/>
          </a:xfrm>
          <a:prstGeom prst="flowChartMagneticTap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t>Table C</a:t>
            </a:r>
            <a:br>
              <a:rPr lang="en-US" sz="900" dirty="0"/>
            </a:br>
            <a:r>
              <a:rPr lang="en-US" sz="900" dirty="0"/>
              <a:t>Copy</a:t>
            </a:r>
            <a:endParaRPr lang="en-US" sz="900" dirty="0"/>
          </a:p>
        </p:txBody>
      </p:sp>
      <p:sp>
        <p:nvSpPr>
          <p:cNvPr id="24" name="Flowchart: Sequential Access Storage 23"/>
          <p:cNvSpPr/>
          <p:nvPr/>
        </p:nvSpPr>
        <p:spPr>
          <a:xfrm>
            <a:off x="2809875" y="3203575"/>
            <a:ext cx="785813" cy="906463"/>
          </a:xfrm>
          <a:prstGeom prst="flowChartMagneticTap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t>DB2 Logs</a:t>
            </a:r>
            <a:endParaRPr lang="en-US" sz="900" dirty="0"/>
          </a:p>
        </p:txBody>
      </p:sp>
      <p:sp>
        <p:nvSpPr>
          <p:cNvPr id="6" name="TextBox 5"/>
          <p:cNvSpPr txBox="1">
            <a:spLocks noChangeArrowheads="1"/>
          </p:cNvSpPr>
          <p:nvPr/>
        </p:nvSpPr>
        <p:spPr bwMode="auto">
          <a:xfrm>
            <a:off x="2486025" y="3395663"/>
            <a:ext cx="249238" cy="322262"/>
          </a:xfrm>
          <a:prstGeom prst="rect">
            <a:avLst/>
          </a:prstGeom>
          <a:noFill/>
          <a:ln w="9525">
            <a:noFill/>
            <a:miter lim="800000"/>
            <a:headEnd/>
            <a:tailEnd/>
          </a:ln>
        </p:spPr>
        <p:txBody>
          <a:bodyPr>
            <a:spAutoFit/>
          </a:bodyPr>
          <a:lstStyle/>
          <a:p>
            <a:r>
              <a:rPr lang="en-US"/>
              <a:t>+</a:t>
            </a:r>
          </a:p>
        </p:txBody>
      </p:sp>
      <p:sp>
        <p:nvSpPr>
          <p:cNvPr id="25" name="TextBox 24"/>
          <p:cNvSpPr txBox="1"/>
          <p:nvPr/>
        </p:nvSpPr>
        <p:spPr>
          <a:xfrm>
            <a:off x="1112838" y="5902325"/>
            <a:ext cx="6542087" cy="554038"/>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a:t>Accelerator Loader loads from Image Copies and Logs</a:t>
            </a:r>
          </a:p>
          <a:p>
            <a:pPr algn="ctr">
              <a:defRPr/>
            </a:pPr>
            <a:r>
              <a:rPr lang="en-US" dirty="0"/>
              <a:t>No Affect to Production Tables!</a:t>
            </a:r>
            <a:endParaRPr lang="en-US" dirty="0"/>
          </a:p>
        </p:txBody>
      </p:sp>
      <p:pic>
        <p:nvPicPr>
          <p:cNvPr id="14" name="Picture 16"/>
          <p:cNvPicPr>
            <a:picLocks noChangeAspect="1" noChangeArrowheads="1"/>
          </p:cNvPicPr>
          <p:nvPr/>
        </p:nvPicPr>
        <p:blipFill>
          <a:blip r:embed="rId3"/>
          <a:srcRect/>
          <a:stretch>
            <a:fillRect/>
          </a:stretch>
        </p:blipFill>
        <p:spPr bwMode="auto">
          <a:xfrm>
            <a:off x="6508750" y="2049463"/>
            <a:ext cx="1287463" cy="3473450"/>
          </a:xfrm>
          <a:prstGeom prst="rect">
            <a:avLst/>
          </a:prstGeom>
          <a:noFill/>
          <a:ln w="9525">
            <a:noFill/>
            <a:miter lim="800000"/>
            <a:headEnd/>
            <a:tailEnd/>
          </a:ln>
        </p:spPr>
      </p:pic>
      <p:sp>
        <p:nvSpPr>
          <p:cNvPr id="18" name="TextBox 17"/>
          <p:cNvSpPr txBox="1"/>
          <p:nvPr/>
        </p:nvSpPr>
        <p:spPr>
          <a:xfrm>
            <a:off x="2120900" y="1544638"/>
            <a:ext cx="1449388" cy="323850"/>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&amp; DB2 Logs</a:t>
            </a:r>
            <a:endParaRPr lang="en-US" dirty="0"/>
          </a:p>
        </p:txBody>
      </p:sp>
      <p:sp>
        <p:nvSpPr>
          <p:cNvPr id="21" name="AutoShape 29"/>
          <p:cNvSpPr>
            <a:spLocks noChangeArrowheads="1"/>
          </p:cNvSpPr>
          <p:nvPr/>
        </p:nvSpPr>
        <p:spPr bwMode="auto">
          <a:xfrm rot="-5400000">
            <a:off x="3799681" y="2189957"/>
            <a:ext cx="839787" cy="7905750"/>
          </a:xfrm>
          <a:prstGeom prst="downArrow">
            <a:avLst>
              <a:gd name="adj1" fmla="val 50000"/>
              <a:gd name="adj2" fmla="val 25017"/>
            </a:avLst>
          </a:prstGeom>
          <a:solidFill>
            <a:srgbClr val="41C14D"/>
          </a:solidFill>
          <a:ln w="9525">
            <a:solidFill>
              <a:schemeClr val="tx1"/>
            </a:solidFill>
            <a:miter lim="800000"/>
            <a:headEnd/>
            <a:tailEnd/>
          </a:ln>
        </p:spPr>
        <p:txBody>
          <a:bodyPr wrap="none" anchor="ctr"/>
          <a:lstStyle/>
          <a:p>
            <a:pPr>
              <a:spcBef>
                <a:spcPct val="50000"/>
              </a:spcBef>
            </a:pPr>
            <a:endParaRPr lang="en-US" altLang="en-US" sz="1400">
              <a:solidFill>
                <a:srgbClr val="FF0000"/>
              </a:solidFill>
            </a:endParaRPr>
          </a:p>
        </p:txBody>
      </p:sp>
      <p:sp>
        <p:nvSpPr>
          <p:cNvPr id="26" name="Rectangle 25"/>
          <p:cNvSpPr>
            <a:spLocks noChangeArrowheads="1"/>
          </p:cNvSpPr>
          <p:nvPr/>
        </p:nvSpPr>
        <p:spPr bwMode="auto">
          <a:xfrm>
            <a:off x="250825" y="6005513"/>
            <a:ext cx="8129588" cy="276225"/>
          </a:xfrm>
          <a:prstGeom prst="rect">
            <a:avLst/>
          </a:prstGeom>
          <a:noFill/>
          <a:ln w="9525">
            <a:noFill/>
            <a:miter lim="800000"/>
            <a:headEnd/>
            <a:tailEnd/>
          </a:ln>
        </p:spPr>
        <p:txBody>
          <a:bodyPr>
            <a:spAutoFit/>
          </a:bodyPr>
          <a:lstStyle/>
          <a:p>
            <a:r>
              <a:rPr lang="en-US" sz="1200" b="0">
                <a:solidFill>
                  <a:schemeClr val="tx1"/>
                </a:solidFill>
              </a:rPr>
              <a:t>The Accelerator Loader provides an option to load a consistent set of data to a</a:t>
            </a:r>
            <a:r>
              <a:rPr lang="en-US" sz="1200" u="sng">
                <a:solidFill>
                  <a:schemeClr val="tx1"/>
                </a:solidFill>
              </a:rPr>
              <a:t> historical point-in-time </a:t>
            </a:r>
            <a:r>
              <a:rPr lang="en-US" sz="1200" b="0">
                <a:solidFill>
                  <a:schemeClr val="tx1"/>
                </a:solidFill>
              </a:rPr>
              <a:t>into IDAA.</a:t>
            </a:r>
            <a:endParaRPr lang="en-US" sz="1200">
              <a:solidFill>
                <a:schemeClr val="tx1"/>
              </a:solidFill>
            </a:endParaRPr>
          </a:p>
        </p:txBody>
      </p:sp>
      <p:sp>
        <p:nvSpPr>
          <p:cNvPr id="28" name="Line 7"/>
          <p:cNvSpPr>
            <a:spLocks noChangeShapeType="1"/>
          </p:cNvSpPr>
          <p:nvPr/>
        </p:nvSpPr>
        <p:spPr bwMode="auto">
          <a:xfrm flipH="1">
            <a:off x="366713" y="5534025"/>
            <a:ext cx="0" cy="379413"/>
          </a:xfrm>
          <a:prstGeom prst="line">
            <a:avLst/>
          </a:prstGeom>
          <a:noFill/>
          <a:ln w="38100">
            <a:solidFill>
              <a:schemeClr val="tx1"/>
            </a:solidFill>
            <a:round/>
            <a:headEnd/>
            <a:tailEnd type="triangle" w="lg" len="med"/>
          </a:ln>
        </p:spPr>
        <p:txBody>
          <a:bodyPr/>
          <a:lstStyle/>
          <a:p>
            <a:endParaRPr lang="en-US"/>
          </a:p>
        </p:txBody>
      </p:sp>
      <p:sp>
        <p:nvSpPr>
          <p:cNvPr id="30" name="Line 7"/>
          <p:cNvSpPr>
            <a:spLocks noChangeShapeType="1"/>
          </p:cNvSpPr>
          <p:nvPr/>
        </p:nvSpPr>
        <p:spPr bwMode="auto">
          <a:xfrm flipH="1" flipV="1">
            <a:off x="2141538" y="6326188"/>
            <a:ext cx="0" cy="450850"/>
          </a:xfrm>
          <a:prstGeom prst="line">
            <a:avLst/>
          </a:prstGeom>
          <a:noFill/>
          <a:ln w="38100">
            <a:solidFill>
              <a:schemeClr val="tx1"/>
            </a:solidFill>
            <a:round/>
            <a:headEnd/>
            <a:tailEnd type="triangle" w="lg" len="med"/>
          </a:ln>
        </p:spPr>
        <p:txBody>
          <a:bodyPr/>
          <a:lstStyle/>
          <a:p>
            <a:endParaRPr lang="en-US"/>
          </a:p>
        </p:txBody>
      </p:sp>
      <p:sp>
        <p:nvSpPr>
          <p:cNvPr id="32" name="Line 7"/>
          <p:cNvSpPr>
            <a:spLocks noChangeShapeType="1"/>
          </p:cNvSpPr>
          <p:nvPr/>
        </p:nvSpPr>
        <p:spPr bwMode="auto">
          <a:xfrm flipH="1">
            <a:off x="4211638" y="5522913"/>
            <a:ext cx="0" cy="379412"/>
          </a:xfrm>
          <a:prstGeom prst="line">
            <a:avLst/>
          </a:prstGeom>
          <a:noFill/>
          <a:ln w="38100">
            <a:solidFill>
              <a:schemeClr val="tx1"/>
            </a:solidFill>
            <a:round/>
            <a:headEnd/>
            <a:tailEnd type="triangle" w="lg" len="med"/>
          </a:ln>
        </p:spPr>
        <p:txBody>
          <a:bodyPr/>
          <a:lstStyle/>
          <a:p>
            <a:endParaRPr lang="en-US"/>
          </a:p>
        </p:txBody>
      </p:sp>
      <p:sp>
        <p:nvSpPr>
          <p:cNvPr id="33" name="Line 7"/>
          <p:cNvSpPr>
            <a:spLocks noChangeShapeType="1"/>
          </p:cNvSpPr>
          <p:nvPr/>
        </p:nvSpPr>
        <p:spPr bwMode="auto">
          <a:xfrm flipH="1">
            <a:off x="7491413" y="5522913"/>
            <a:ext cx="0" cy="379412"/>
          </a:xfrm>
          <a:prstGeom prst="line">
            <a:avLst/>
          </a:prstGeom>
          <a:noFill/>
          <a:ln w="38100">
            <a:solidFill>
              <a:schemeClr val="tx1"/>
            </a:solidFill>
            <a:round/>
            <a:headEnd/>
            <a:tailEnd type="triangle" w="lg" len="med"/>
          </a:ln>
        </p:spPr>
        <p:txBody>
          <a:bodyPr/>
          <a:lstStyle/>
          <a:p>
            <a:endParaRPr lang="en-US"/>
          </a:p>
        </p:txBody>
      </p:sp>
      <p:sp>
        <p:nvSpPr>
          <p:cNvPr id="35" name="Line 7"/>
          <p:cNvSpPr>
            <a:spLocks noChangeShapeType="1"/>
          </p:cNvSpPr>
          <p:nvPr/>
        </p:nvSpPr>
        <p:spPr bwMode="auto">
          <a:xfrm flipH="1" flipV="1">
            <a:off x="6045200" y="6337300"/>
            <a:ext cx="0" cy="450850"/>
          </a:xfrm>
          <a:prstGeom prst="line">
            <a:avLst/>
          </a:prstGeom>
          <a:noFill/>
          <a:ln w="38100">
            <a:solidFill>
              <a:schemeClr val="tx1"/>
            </a:solidFill>
            <a:round/>
            <a:headEnd/>
            <a:tailEnd type="triangle" w="lg" len="med"/>
          </a:ln>
        </p:spPr>
        <p:txBody>
          <a:bodyPr/>
          <a:lstStyle/>
          <a:p>
            <a:endParaRPr lang="en-US"/>
          </a:p>
        </p:txBody>
      </p:sp>
      <p:sp>
        <p:nvSpPr>
          <p:cNvPr id="36" name="TextBox 35"/>
          <p:cNvSpPr txBox="1"/>
          <p:nvPr/>
        </p:nvSpPr>
        <p:spPr>
          <a:xfrm>
            <a:off x="3175" y="5300663"/>
            <a:ext cx="725488" cy="246062"/>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dirty="0"/>
              <a:t>Midnight</a:t>
            </a:r>
            <a:endParaRPr lang="en-US" sz="1000" dirty="0"/>
          </a:p>
        </p:txBody>
      </p:sp>
      <p:sp>
        <p:nvSpPr>
          <p:cNvPr id="38" name="TextBox 37"/>
          <p:cNvSpPr txBox="1"/>
          <p:nvPr/>
        </p:nvSpPr>
        <p:spPr>
          <a:xfrm>
            <a:off x="7146925" y="5276850"/>
            <a:ext cx="725488" cy="246063"/>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dirty="0"/>
              <a:t>Midnight</a:t>
            </a:r>
            <a:endParaRPr lang="en-US" sz="1000" dirty="0"/>
          </a:p>
        </p:txBody>
      </p:sp>
      <p:sp>
        <p:nvSpPr>
          <p:cNvPr id="39" name="TextBox 38"/>
          <p:cNvSpPr txBox="1"/>
          <p:nvPr/>
        </p:nvSpPr>
        <p:spPr>
          <a:xfrm>
            <a:off x="3956050" y="5300663"/>
            <a:ext cx="525463" cy="246062"/>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dirty="0"/>
              <a:t>Noon</a:t>
            </a:r>
            <a:endParaRPr lang="en-US" sz="1000" dirty="0"/>
          </a:p>
        </p:txBody>
      </p:sp>
      <p:sp>
        <p:nvSpPr>
          <p:cNvPr id="40" name="TextBox 39"/>
          <p:cNvSpPr txBox="1"/>
          <p:nvPr/>
        </p:nvSpPr>
        <p:spPr>
          <a:xfrm>
            <a:off x="2211388" y="6577013"/>
            <a:ext cx="690562" cy="246062"/>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dirty="0"/>
              <a:t>6:00am</a:t>
            </a:r>
            <a:endParaRPr lang="en-US" sz="1000" dirty="0"/>
          </a:p>
        </p:txBody>
      </p:sp>
      <p:sp>
        <p:nvSpPr>
          <p:cNvPr id="41" name="TextBox 40"/>
          <p:cNvSpPr txBox="1"/>
          <p:nvPr/>
        </p:nvSpPr>
        <p:spPr>
          <a:xfrm>
            <a:off x="6096000" y="6570663"/>
            <a:ext cx="690563" cy="246062"/>
          </a:xfrm>
          <a:prstGeom prst="rect">
            <a:avLst/>
          </a:prstGeom>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dirty="0"/>
              <a:t>6:00pm</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10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1000"/>
                                        <p:tgtEl>
                                          <p:spTgt spid="19"/>
                                        </p:tgtEl>
                                      </p:cBhvr>
                                    </p:animEffect>
                                  </p:childTnLst>
                                </p:cTn>
                              </p:par>
                              <p:par>
                                <p:cTn id="19" presetID="16" presetClass="entr" presetSubtype="21" fill="hold" grpId="0" nodeType="withEffect">
                                  <p:stCondLst>
                                    <p:cond delay="50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1000"/>
                                        <p:tgtEl>
                                          <p:spTgt spid="22"/>
                                        </p:tgtEl>
                                      </p:cBhvr>
                                    </p:animEffect>
                                  </p:childTnLst>
                                </p:cTn>
                              </p:par>
                              <p:par>
                                <p:cTn id="22" presetID="16" presetClass="entr" presetSubtype="21" fill="hold"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1000"/>
                                        <p:tgtEl>
                                          <p:spTgt spid="14"/>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1000"/>
                                        <p:tgtEl>
                                          <p:spTgt spid="4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4" grpId="0" animBg="1"/>
      <p:bldP spid="6" grpId="0"/>
      <p:bldP spid="25" grpId="0" animBg="1"/>
      <p:bldP spid="25" grpId="1" animBg="1"/>
      <p:bldP spid="18" grpId="0" animBg="1"/>
      <p:bldP spid="21" grpId="0" animBg="1"/>
      <p:bldP spid="26" grpId="0"/>
      <p:bldP spid="28" grpId="0" animBg="1"/>
      <p:bldP spid="30" grpId="0" animBg="1"/>
      <p:bldP spid="32" grpId="0" animBg="1"/>
      <p:bldP spid="33" grpId="0" animBg="1"/>
      <p:bldP spid="35" grpId="0" animBg="1"/>
      <p:bldP spid="36" grpId="0" animBg="1"/>
      <p:bldP spid="38" grpId="0" animBg="1"/>
      <p:bldP spid="39" grpId="0" animBg="1"/>
      <p:bldP spid="40" grpId="0" animBg="1"/>
      <p:bldP spid="41" grpId="0" animBg="1"/>
    </p:bldLst>
  </p:timing>
</p:sld>
</file>

<file path=ppt/theme/theme1.xml><?xml version="1.0" encoding="utf-8"?>
<a:theme xmlns:a="http://schemas.openxmlformats.org/drawingml/2006/main" name="2013 Boot Camp Presentation_Template">
  <a:themeElements>
    <a:clrScheme name="2013 Boot Camp Presentation_Templat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fontScheme name="2013 Boot Camp Presentation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500" b="1" i="0" u="none" strike="noStrike" cap="none" normalizeH="0" baseline="0" smtClean="0">
            <a:ln>
              <a:noFill/>
            </a:ln>
            <a:solidFill>
              <a:schemeClr val="hlink"/>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500" b="1" i="0" u="none" strike="noStrike" cap="none" normalizeH="0" baseline="0" smtClean="0">
            <a:ln>
              <a:noFill/>
            </a:ln>
            <a:solidFill>
              <a:schemeClr val="hlink"/>
            </a:solidFill>
            <a:effectLst/>
            <a:latin typeface="Arial" charset="0"/>
            <a:cs typeface="Arial" charset="0"/>
          </a:defRPr>
        </a:defPPr>
      </a:lstStyle>
    </a:lnDef>
  </a:objectDefaults>
  <a:extraClrSchemeLst>
    <a:extraClrScheme>
      <a:clrScheme name="2013 Boot Camp Presentation_Templat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clrMap bg1="lt1" tx1="dk1" bg2="lt2" tx2="dk2" accent1="accent1" accent2="accent2" accent3="accent3" accent4="accent4" accent5="accent5" accent6="accent6" hlink="hlink" folHlink="folHlink"/>
    </a:extraClrScheme>
    <a:extraClrScheme>
      <a:clrScheme name="2013 Boot Camp Presentation_Template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0909F9"/>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PearlDeluxe">
  <a:themeElements>
    <a:clrScheme name="1_BluePearlDelux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fontScheme name="1_BluePearlDelux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500" b="1" i="0" u="none" strike="noStrike" cap="none" normalizeH="0" baseline="0" smtClean="0">
            <a:ln>
              <a:noFill/>
            </a:ln>
            <a:solidFill>
              <a:schemeClr val="hlink"/>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500" b="1" i="0" u="none" strike="noStrike" cap="none" normalizeH="0" baseline="0" smtClean="0">
            <a:ln>
              <a:noFill/>
            </a:ln>
            <a:solidFill>
              <a:schemeClr val="hlink"/>
            </a:solidFill>
            <a:effectLst/>
            <a:latin typeface="Arial" charset="0"/>
            <a:cs typeface="Arial" charset="0"/>
          </a:defRPr>
        </a:defPPr>
      </a:lstStyle>
    </a:lnDef>
  </a:objectDefaults>
  <a:extraClrSchemeLst>
    <a:extraClrScheme>
      <a:clrScheme name="1_BluePearlDelux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clrMap bg1="lt1" tx1="dk1" bg2="lt2" tx2="dk2" accent1="accent1" accent2="accent2" accent3="accent3" accent4="accent4" accent5="accent5" accent6="accent6" hlink="hlink" folHlink="folHlink"/>
    </a:extraClrScheme>
    <a:extraClrScheme>
      <a:clrScheme name="1_BluePearlDeluxe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0909F9"/>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PearlDeluxe">
  <a:themeElements>
    <a:clrScheme name="BluePearlDelux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fontScheme name="BluePearlDelux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500" b="1" i="0" u="none" strike="noStrike" cap="none" normalizeH="0" baseline="0" smtClean="0">
            <a:ln>
              <a:noFill/>
            </a:ln>
            <a:solidFill>
              <a:schemeClr val="hlink"/>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500" b="1" i="0" u="none" strike="noStrike" cap="none" normalizeH="0" baseline="0" smtClean="0">
            <a:ln>
              <a:noFill/>
            </a:ln>
            <a:solidFill>
              <a:schemeClr val="hlink"/>
            </a:solidFill>
            <a:effectLst/>
            <a:latin typeface="Arial" charset="0"/>
            <a:cs typeface="Arial" charset="0"/>
          </a:defRPr>
        </a:defPPr>
      </a:lstStyle>
    </a:lnDef>
  </a:objectDefaults>
  <a:extraClrSchemeLst>
    <a:extraClrScheme>
      <a:clrScheme name="BluePearlDelux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clrMap bg1="lt1" tx1="dk1" bg2="lt2" tx2="dk2" accent1="accent1" accent2="accent2" accent3="accent3" accent4="accent4" accent5="accent5" accent6="accent6" hlink="hlink" folHlink="folHlink"/>
    </a:extraClrScheme>
    <a:extraClrScheme>
      <a:clrScheme name="BluePearlDeluxe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0909F9"/>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 Boot Camp Presentation_Template</Template>
  <TotalTime>153</TotalTime>
  <Words>2614</Words>
  <Application>Microsoft Office PowerPoint</Application>
  <PresentationFormat>On-screen Show (4:3)</PresentationFormat>
  <Paragraphs>489</Paragraphs>
  <Slides>43</Slides>
  <Notes>26</Notes>
  <HiddenSlides>0</HiddenSlides>
  <MMClips>0</MMClips>
  <ScaleCrop>false</ScaleCrop>
  <HeadingPairs>
    <vt:vector size="6" baseType="variant">
      <vt:variant>
        <vt:lpstr>Fonts Used</vt:lpstr>
      </vt:variant>
      <vt:variant>
        <vt:i4>7</vt:i4>
      </vt:variant>
      <vt:variant>
        <vt:lpstr>Design Template</vt:lpstr>
      </vt:variant>
      <vt:variant>
        <vt:i4>4</vt:i4>
      </vt:variant>
      <vt:variant>
        <vt:lpstr>Slide Titles</vt:lpstr>
      </vt:variant>
      <vt:variant>
        <vt:i4>43</vt:i4>
      </vt:variant>
    </vt:vector>
  </HeadingPairs>
  <TitlesOfParts>
    <vt:vector size="54" baseType="lpstr">
      <vt:lpstr>Arial</vt:lpstr>
      <vt:lpstr>Wingdings</vt:lpstr>
      <vt:lpstr>Times New Roman</vt:lpstr>
      <vt:lpstr>Arial Narrow</vt:lpstr>
      <vt:lpstr>MS PGothic</vt:lpstr>
      <vt:lpstr>SimSun</vt:lpstr>
      <vt:lpstr>Calibri</vt:lpstr>
      <vt:lpstr>2013 Boot Camp Presentation_Template</vt:lpstr>
      <vt:lpstr>1_BluePearlDeluxe</vt:lpstr>
      <vt:lpstr>BluePearlDeluxe</vt:lpstr>
      <vt:lpstr>BluePearlDeluxe</vt:lpstr>
      <vt:lpstr>DB2 Analytics Accelerator Loader for z/OS</vt:lpstr>
      <vt:lpstr>Agenda</vt:lpstr>
      <vt:lpstr>IBM DB2 Analytics Accelerator Product Components</vt:lpstr>
      <vt:lpstr>Deep DB2 Integration within zEnterprise</vt:lpstr>
      <vt:lpstr>Slide 5</vt:lpstr>
      <vt:lpstr>Slide 6</vt:lpstr>
      <vt:lpstr>Slide 7</vt:lpstr>
      <vt:lpstr>Current Process to Load Accelerator</vt:lpstr>
      <vt:lpstr> IBM DB2 Analytics Accelerator Loader  Group Consistent Load</vt:lpstr>
      <vt:lpstr>Slide 10</vt:lpstr>
      <vt:lpstr>Slide 11</vt:lpstr>
      <vt:lpstr>Slide 12</vt:lpstr>
      <vt:lpstr>Group Consistent Load Benefits</vt:lpstr>
      <vt:lpstr>Building Data Warehouse on DB2 z/OS</vt:lpstr>
      <vt:lpstr>DB2 Analytics Accelerator Loader: External Load (Dual Load)</vt:lpstr>
      <vt:lpstr>DB2 Analytics Accelerator Loader: External Load (IDAA Only)</vt:lpstr>
      <vt:lpstr>Slide 17</vt:lpstr>
      <vt:lpstr>External Load Details</vt:lpstr>
      <vt:lpstr>Slide 19</vt:lpstr>
      <vt:lpstr>Slide 20</vt:lpstr>
      <vt:lpstr>Slide 21</vt:lpstr>
      <vt:lpstr>External Load Details - Considerations</vt:lpstr>
      <vt:lpstr>Slide 23</vt:lpstr>
      <vt:lpstr>Profiles – Dual Load JCL</vt:lpstr>
      <vt:lpstr>Slide 25</vt:lpstr>
      <vt:lpstr>Slide 26</vt:lpstr>
      <vt:lpstr>Slide 27</vt:lpstr>
      <vt:lpstr>Slide 28</vt:lpstr>
      <vt:lpstr>Slide 29</vt:lpstr>
      <vt:lpstr>Slide 30</vt:lpstr>
      <vt:lpstr>Loader Profiles</vt:lpstr>
      <vt:lpstr>Consistent Load Options</vt:lpstr>
      <vt:lpstr>Profiles – Consistent Load Select Tables</vt:lpstr>
      <vt:lpstr>Profiles – Consistent Load Build JCL</vt:lpstr>
      <vt:lpstr>Profiles – Consistent Load JCL Example</vt:lpstr>
      <vt:lpstr>Profiles – Dual Load Options</vt:lpstr>
      <vt:lpstr>Profiles – Dual Load Table Selection</vt:lpstr>
      <vt:lpstr>Profiles – Template DSN Builder </vt:lpstr>
      <vt:lpstr>Profiles – Dual Load JCL Example</vt:lpstr>
      <vt:lpstr>DB2 Accelerator Analytics Loader for z/OS</vt:lpstr>
      <vt:lpstr>Summary</vt:lpstr>
      <vt:lpstr>Questions</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67</cp:revision>
  <dcterms:created xsi:type="dcterms:W3CDTF">2012-09-06T19:36:40Z</dcterms:created>
  <dcterms:modified xsi:type="dcterms:W3CDTF">2014-04-09T17:16:13Z</dcterms:modified>
</cp:coreProperties>
</file>